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79"/>
  </p:notesMasterIdLst>
  <p:handoutMasterIdLst>
    <p:handoutMasterId r:id="rId80"/>
  </p:handoutMasterIdLst>
  <p:sldIdLst>
    <p:sldId id="256" r:id="rId2"/>
    <p:sldId id="282" r:id="rId3"/>
    <p:sldId id="329" r:id="rId4"/>
    <p:sldId id="312" r:id="rId5"/>
    <p:sldId id="313" r:id="rId6"/>
    <p:sldId id="314" r:id="rId7"/>
    <p:sldId id="315" r:id="rId8"/>
    <p:sldId id="316" r:id="rId9"/>
    <p:sldId id="318" r:id="rId10"/>
    <p:sldId id="319" r:id="rId11"/>
    <p:sldId id="320" r:id="rId12"/>
    <p:sldId id="322" r:id="rId13"/>
    <p:sldId id="323" r:id="rId14"/>
    <p:sldId id="321" r:id="rId15"/>
    <p:sldId id="324" r:id="rId16"/>
    <p:sldId id="325" r:id="rId17"/>
    <p:sldId id="326" r:id="rId18"/>
    <p:sldId id="327" r:id="rId19"/>
    <p:sldId id="328" r:id="rId20"/>
    <p:sldId id="330" r:id="rId21"/>
    <p:sldId id="276" r:id="rId22"/>
    <p:sldId id="332" r:id="rId23"/>
    <p:sldId id="331" r:id="rId24"/>
    <p:sldId id="333" r:id="rId25"/>
    <p:sldId id="275" r:id="rId26"/>
    <p:sldId id="259" r:id="rId27"/>
    <p:sldId id="317" r:id="rId28"/>
    <p:sldId id="279" r:id="rId29"/>
    <p:sldId id="277" r:id="rId30"/>
    <p:sldId id="334" r:id="rId31"/>
    <p:sldId id="278" r:id="rId32"/>
    <p:sldId id="270" r:id="rId33"/>
    <p:sldId id="261" r:id="rId34"/>
    <p:sldId id="260" r:id="rId35"/>
    <p:sldId id="294" r:id="rId36"/>
    <p:sldId id="26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3" r:id="rId47"/>
    <p:sldId id="292" r:id="rId48"/>
    <p:sldId id="263" r:id="rId49"/>
    <p:sldId id="311" r:id="rId50"/>
    <p:sldId id="267" r:id="rId51"/>
    <p:sldId id="296" r:id="rId52"/>
    <p:sldId id="297" r:id="rId53"/>
    <p:sldId id="298" r:id="rId54"/>
    <p:sldId id="299" r:id="rId55"/>
    <p:sldId id="300" r:id="rId56"/>
    <p:sldId id="269" r:id="rId57"/>
    <p:sldId id="271" r:id="rId58"/>
    <p:sldId id="272" r:id="rId59"/>
    <p:sldId id="273" r:id="rId60"/>
    <p:sldId id="274" r:id="rId61"/>
    <p:sldId id="265" r:id="rId62"/>
    <p:sldId id="264" r:id="rId63"/>
    <p:sldId id="266" r:id="rId64"/>
    <p:sldId id="268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258" r:id="rId76"/>
    <p:sldId id="280" r:id="rId77"/>
    <p:sldId id="281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1" autoAdjust="0"/>
  </p:normalViewPr>
  <p:slideViewPr>
    <p:cSldViewPr>
      <p:cViewPr varScale="1">
        <p:scale>
          <a:sx n="84" d="100"/>
          <a:sy n="84" d="100"/>
        </p:scale>
        <p:origin x="80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notesViewPr>
    <p:cSldViewPr>
      <p:cViewPr varScale="1">
        <p:scale>
          <a:sx n="37" d="100"/>
          <a:sy n="37" d="100"/>
        </p:scale>
        <p:origin x="-156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1B4FAF-8FCE-40E0-A9D9-8F3A9B626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4C050A-91AE-47F4-8B6D-BC0E116E1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8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97536-5842-4544-B106-F5AAEF3CAE9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9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C9A42-160C-41CB-AA24-9834E2025CC1}" type="slidenum">
              <a:rPr lang="en-US"/>
              <a:pPr/>
              <a:t>58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8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0BE1F-3890-475D-BA30-B77A5DB4DE97}" type="slidenum">
              <a:rPr lang="en-US"/>
              <a:pPr/>
              <a:t>59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DD25D-3932-465B-B77D-08D7FAC0BBDF}" type="slidenum">
              <a:rPr lang="en-US"/>
              <a:pPr/>
              <a:t>60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83364-042F-4164-969D-1A58DF1F22E6}" type="slidenum">
              <a:rPr lang="en-US"/>
              <a:pPr/>
              <a:t>61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E6890-7BE5-4479-80CF-E8BDB1C8CF7D}" type="slidenum">
              <a:rPr lang="en-US"/>
              <a:pPr/>
              <a:t>62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4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3C655-D304-4E66-AEAF-2D5376004EE8}" type="slidenum">
              <a:rPr lang="en-US"/>
              <a:pPr/>
              <a:t>63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A32A1-0A8E-47DA-881B-7811E5653C97}" type="slidenum">
              <a:rPr lang="en-US"/>
              <a:pPr/>
              <a:t>64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03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7FCEA-341E-477C-8DCA-16BE5859241F}" type="slidenum">
              <a:rPr lang="en-US"/>
              <a:pPr/>
              <a:t>75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CD7F6-E6DD-4D00-9851-3B06523E89F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8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19734-9312-4D58-9FF2-777333F4C56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7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686A4-60EA-44BB-AC5B-DF17DCC811EE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4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50313-6C45-4C76-8E15-F2072E2E27A8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0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16D3-9A94-4E64-A250-D4B29ED232BD}" type="slidenum">
              <a:rPr lang="en-US"/>
              <a:pPr/>
              <a:t>48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256F8-0C2A-465A-9915-F85D22689AD3}" type="slidenum">
              <a:rPr lang="en-US"/>
              <a:pPr/>
              <a:t>50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88D2A-55FB-4F33-80C9-56D2B7839AD6}" type="slidenum">
              <a:rPr lang="en-US"/>
              <a:pPr/>
              <a:t>56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CD143-D6F1-4806-BEDE-C44263342CB2}" type="slidenum">
              <a:rPr lang="en-US"/>
              <a:pPr/>
              <a:t>57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729DF-9486-4CD1-9F38-3A6B3F604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004-C3E5-41F0-B60A-AC7333794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DBC7-858B-49DB-9DC5-D9C62BA6A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0A784C-7DC1-4E63-98B9-53895556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C21E9-04AB-41A5-97A3-F3488D077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D40062-C15A-45A3-A177-82AE5AB87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4675D6-9F82-4F94-8C1D-3387B87DF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70FFD2-AB2F-4800-8580-7BF430954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4FB16-3D66-4D63-9446-2637FFC005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59614AA-2570-4750-A403-1B1D492164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80C2E7-E885-4E6E-8F64-ED88333B2B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FFF6215-4013-442B-9BBC-2610D0987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426" y="2895600"/>
            <a:ext cx="5972174" cy="1368798"/>
          </a:xfrm>
        </p:spPr>
        <p:txBody>
          <a:bodyPr>
            <a:normAutofit/>
          </a:bodyPr>
          <a:lstStyle/>
          <a:p>
            <a:r>
              <a:rPr lang="en-US" dirty="0"/>
              <a:t>By American Safety and Health Institute</a:t>
            </a:r>
          </a:p>
          <a:p>
            <a:r>
              <a:rPr lang="en-US" dirty="0"/>
              <a:t>CPR/first Aid Cards Are Good for Two Years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CPR/First Aid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Medications can treat chronic infection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They only work for some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Prevention is key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244780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HIV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Human immunodeficiency 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virus that attacks white blood cells, destroys the body’s ability to fight infections and causes AIDS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Acquired immunodeficiency 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infected person may not feel or look sick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Only a blood test can detect the HIV antibody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they start to show signs he or she may be diagnosed with AIDS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AIDS is the end result of HIV infection</a:t>
            </a:r>
          </a:p>
        </p:txBody>
      </p:sp>
    </p:spTree>
    <p:extLst>
      <p:ext uri="{BB962C8B-B14F-4D97-AF65-F5344CB8AC3E}">
        <p14:creationId xmlns:p14="http://schemas.microsoft.com/office/powerpoint/2010/main" val="310538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10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Hepatitis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liver disease caused by the Hepatitis C virus.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the most common chronic </a:t>
            </a:r>
            <a:r>
              <a:rPr lang="en-US" dirty="0" err="1"/>
              <a:t>bloodborne</a:t>
            </a:r>
            <a:r>
              <a:rPr lang="en-US" dirty="0"/>
              <a:t> infection in the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Symptoms include: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Fatigue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Abdominal pain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Loss of appetite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Nausea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Vomiting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Jaundice</a:t>
            </a:r>
          </a:p>
        </p:txBody>
      </p:sp>
    </p:spTree>
    <p:extLst>
      <p:ext uri="{BB962C8B-B14F-4D97-AF65-F5344CB8AC3E}">
        <p14:creationId xmlns:p14="http://schemas.microsoft.com/office/powerpoint/2010/main" val="324454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10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Hepatitis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79353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vaccination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treatment after exposure that will prevent infection</a:t>
            </a:r>
          </a:p>
        </p:txBody>
      </p:sp>
    </p:spTree>
    <p:extLst>
      <p:ext uri="{BB962C8B-B14F-4D97-AF65-F5344CB8AC3E}">
        <p14:creationId xmlns:p14="http://schemas.microsoft.com/office/powerpoint/2010/main" val="370669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HIV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Late-stage symptoms may include: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Fever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Fatigue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Diarrhea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Skin rashes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Night sweats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Loss of appetite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Swollen lymph glands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Significant weight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Victims often die from a life-threatening infections</a:t>
            </a:r>
          </a:p>
        </p:txBody>
      </p:sp>
    </p:spTree>
    <p:extLst>
      <p:ext uri="{BB962C8B-B14F-4D97-AF65-F5344CB8AC3E}">
        <p14:creationId xmlns:p14="http://schemas.microsoft.com/office/powerpoint/2010/main" val="111927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disease to spread, all four of the following conditions must be met: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pathogen is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enough of the pathogen to cause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pathogen passes through the correct entry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person is susceptible to the pathogen</a:t>
            </a:r>
          </a:p>
        </p:txBody>
      </p:sp>
    </p:spTree>
    <p:extLst>
      <p:ext uri="{BB962C8B-B14F-4D97-AF65-F5344CB8AC3E}">
        <p14:creationId xmlns:p14="http://schemas.microsoft.com/office/powerpoint/2010/main" val="91119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Contact- When infected blood or body fluids from one person enter another person’s body at a correct entry site</a:t>
            </a:r>
          </a:p>
          <a:p>
            <a:r>
              <a:rPr lang="en-US" dirty="0"/>
              <a:t>Blood splashing into the eye</a:t>
            </a:r>
          </a:p>
          <a:p>
            <a:endParaRPr lang="en-US" dirty="0"/>
          </a:p>
          <a:p>
            <a:r>
              <a:rPr lang="en-US" dirty="0"/>
              <a:t>Indirect Contact- when a person touches an object that contains the blood or body fluids or an infected person and it enters the body</a:t>
            </a:r>
          </a:p>
          <a:p>
            <a:r>
              <a:rPr lang="en-US" dirty="0"/>
              <a:t>Picking up blood soaked bandages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What are some other direct and indirect ways for a pathogen to enter the body?</a:t>
            </a:r>
          </a:p>
        </p:txBody>
      </p:sp>
    </p:spTree>
    <p:extLst>
      <p:ext uri="{BB962C8B-B14F-4D97-AF65-F5344CB8AC3E}">
        <p14:creationId xmlns:p14="http://schemas.microsoft.com/office/powerpoint/2010/main" val="405648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Exposure Control Plan (ECP)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OSHA </a:t>
            </a:r>
            <a:r>
              <a:rPr lang="en-US" dirty="0" err="1"/>
              <a:t>Bloodborne</a:t>
            </a:r>
            <a:r>
              <a:rPr lang="en-US" dirty="0"/>
              <a:t> Pathogens standard requires employers to develop a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written document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How will the standard be met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Which employees are covered to protect employees and minimize risk of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purpose to have an established system to help prevent employees from infection</a:t>
            </a:r>
          </a:p>
        </p:txBody>
      </p:sp>
    </p:spTree>
    <p:extLst>
      <p:ext uri="{BB962C8B-B14F-4D97-AF65-F5344CB8AC3E}">
        <p14:creationId xmlns:p14="http://schemas.microsoft.com/office/powerpoint/2010/main" val="243588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Precaution &amp; Prevention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 </a:t>
            </a:r>
            <a:r>
              <a:rPr lang="en-US" dirty="0" err="1"/>
              <a:t>Hygeine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 protective equipment (PPE)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Protects a person with direct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Engineering and work practice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Engineering- things you use to reduce infection.  sharps container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Work- things you do to reduce infection.  Hand washing.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Equipment cleaning and disinfecting</a:t>
            </a:r>
          </a:p>
        </p:txBody>
      </p:sp>
    </p:spTree>
    <p:extLst>
      <p:ext uri="{BB962C8B-B14F-4D97-AF65-F5344CB8AC3E}">
        <p14:creationId xmlns:p14="http://schemas.microsoft.com/office/powerpoint/2010/main" val="325801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Cardiopulmonary Resuscitation </a:t>
            </a:r>
          </a:p>
        </p:txBody>
      </p:sp>
    </p:spTree>
    <p:extLst>
      <p:ext uri="{BB962C8B-B14F-4D97-AF65-F5344CB8AC3E}">
        <p14:creationId xmlns:p14="http://schemas.microsoft.com/office/powerpoint/2010/main" val="417962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648200" y="914400"/>
            <a:ext cx="38100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Incision</a:t>
            </a:r>
          </a:p>
          <a:p>
            <a:pPr>
              <a:lnSpc>
                <a:spcPct val="90000"/>
              </a:lnSpc>
            </a:pPr>
            <a:r>
              <a:rPr lang="en-US" dirty="0"/>
              <a:t>Laceration</a:t>
            </a:r>
          </a:p>
          <a:p>
            <a:pPr>
              <a:lnSpc>
                <a:spcPct val="90000"/>
              </a:lnSpc>
            </a:pPr>
            <a:r>
              <a:rPr lang="en-US" dirty="0"/>
              <a:t>Abrasion</a:t>
            </a:r>
          </a:p>
          <a:p>
            <a:pPr>
              <a:lnSpc>
                <a:spcPct val="90000"/>
              </a:lnSpc>
            </a:pPr>
            <a:r>
              <a:rPr lang="en-US" dirty="0"/>
              <a:t>Puncture </a:t>
            </a:r>
          </a:p>
          <a:p>
            <a:pPr>
              <a:lnSpc>
                <a:spcPct val="90000"/>
              </a:lnSpc>
            </a:pPr>
            <a:r>
              <a:rPr lang="en-US" dirty="0"/>
              <a:t>Avulsion </a:t>
            </a:r>
          </a:p>
          <a:p>
            <a:pPr>
              <a:lnSpc>
                <a:spcPct val="90000"/>
              </a:lnSpc>
            </a:pPr>
            <a:r>
              <a:rPr lang="en-US" dirty="0"/>
              <a:t>Sprain</a:t>
            </a:r>
          </a:p>
          <a:p>
            <a:pPr>
              <a:lnSpc>
                <a:spcPct val="90000"/>
              </a:lnSpc>
            </a:pPr>
            <a:r>
              <a:rPr lang="en-US" dirty="0"/>
              <a:t>Strain</a:t>
            </a:r>
          </a:p>
          <a:p>
            <a:pPr>
              <a:lnSpc>
                <a:spcPct val="90000"/>
              </a:lnSpc>
            </a:pPr>
            <a:r>
              <a:rPr lang="en-US" dirty="0"/>
              <a:t>Dislocation</a:t>
            </a:r>
          </a:p>
          <a:p>
            <a:pPr>
              <a:lnSpc>
                <a:spcPct val="90000"/>
              </a:lnSpc>
            </a:pPr>
            <a:r>
              <a:rPr lang="en-US" dirty="0"/>
              <a:t>Subluxation</a:t>
            </a:r>
          </a:p>
          <a:p>
            <a:pPr>
              <a:lnSpc>
                <a:spcPct val="90000"/>
              </a:lnSpc>
            </a:pPr>
            <a:r>
              <a:rPr lang="en-US" dirty="0"/>
              <a:t>Open fracture</a:t>
            </a:r>
          </a:p>
          <a:p>
            <a:pPr>
              <a:lnSpc>
                <a:spcPct val="90000"/>
              </a:lnSpc>
            </a:pPr>
            <a:r>
              <a:rPr lang="en-US" dirty="0"/>
              <a:t>Closed fracture</a:t>
            </a:r>
          </a:p>
          <a:p>
            <a:pPr>
              <a:lnSpc>
                <a:spcPct val="90000"/>
              </a:lnSpc>
            </a:pPr>
            <a:r>
              <a:rPr lang="en-US" dirty="0"/>
              <a:t>Crepitus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685800" y="838200"/>
            <a:ext cx="3810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CPR</a:t>
            </a:r>
          </a:p>
          <a:p>
            <a:pPr>
              <a:lnSpc>
                <a:spcPct val="90000"/>
              </a:lnSpc>
            </a:pPr>
            <a:r>
              <a:rPr lang="en-US" dirty="0"/>
              <a:t>AED</a:t>
            </a:r>
          </a:p>
          <a:p>
            <a:pPr>
              <a:lnSpc>
                <a:spcPct val="90000"/>
              </a:lnSpc>
            </a:pPr>
            <a:r>
              <a:rPr lang="en-US" dirty="0"/>
              <a:t>EMS</a:t>
            </a:r>
          </a:p>
          <a:p>
            <a:pPr>
              <a:lnSpc>
                <a:spcPct val="90000"/>
              </a:lnSpc>
            </a:pPr>
            <a:r>
              <a:rPr lang="en-US" dirty="0"/>
              <a:t>Good Samaritan Law</a:t>
            </a:r>
          </a:p>
          <a:p>
            <a:pPr>
              <a:lnSpc>
                <a:spcPct val="90000"/>
              </a:lnSpc>
            </a:pPr>
            <a:r>
              <a:rPr lang="en-US" dirty="0"/>
              <a:t>OSHA</a:t>
            </a:r>
          </a:p>
          <a:p>
            <a:pPr>
              <a:lnSpc>
                <a:spcPct val="90000"/>
              </a:lnSpc>
            </a:pPr>
            <a:r>
              <a:rPr lang="en-US" dirty="0"/>
              <a:t>Paralysis</a:t>
            </a:r>
          </a:p>
          <a:p>
            <a:pPr>
              <a:lnSpc>
                <a:spcPct val="90000"/>
              </a:lnSpc>
            </a:pPr>
            <a:r>
              <a:rPr lang="en-US" dirty="0"/>
              <a:t>ABC’s</a:t>
            </a:r>
          </a:p>
          <a:p>
            <a:pPr>
              <a:lnSpc>
                <a:spcPct val="90000"/>
              </a:lnSpc>
            </a:pPr>
            <a:r>
              <a:rPr lang="en-US" dirty="0"/>
              <a:t>Initial assessment</a:t>
            </a:r>
          </a:p>
          <a:p>
            <a:pPr>
              <a:lnSpc>
                <a:spcPct val="90000"/>
              </a:lnSpc>
            </a:pPr>
            <a:r>
              <a:rPr lang="en-US" dirty="0"/>
              <a:t>Physical assessment</a:t>
            </a:r>
          </a:p>
          <a:p>
            <a:pPr>
              <a:lnSpc>
                <a:spcPct val="90000"/>
              </a:lnSpc>
            </a:pPr>
            <a:r>
              <a:rPr lang="en-US" dirty="0"/>
              <a:t>Pathogen</a:t>
            </a:r>
          </a:p>
          <a:p>
            <a:pPr>
              <a:lnSpc>
                <a:spcPct val="90000"/>
              </a:lnSpc>
            </a:pPr>
            <a:r>
              <a:rPr lang="en-US" dirty="0"/>
              <a:t>OSHA</a:t>
            </a:r>
          </a:p>
          <a:p>
            <a:pPr>
              <a:lnSpc>
                <a:spcPct val="90000"/>
              </a:lnSpc>
            </a:pPr>
            <a:r>
              <a:rPr lang="en-US" dirty="0"/>
              <a:t>PPE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Vocabulary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Precautions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90" y="1524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Treat and handle all blood and bodily substances as if they are infectious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If it’s icky, sticky, and gooey and it’s not yours- treat it as if it’s infectious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 protective equipment (PPE)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Protects a person with direct contact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are types of PPE?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5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990600"/>
            <a:ext cx="7772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on gloves: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gloves for damage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of gloves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carefully so not to splash/spray material.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 outside wrist of one glove with the other hand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 off glove and turn inside out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inverted glove on the other hand and slide finger under the glove and pull off.  Do not snap the glove.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shields. Ventilation masks and shields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Using Barriers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90" y="15240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PERSONAL SAFETY IS ALWAYS #1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Making the decision to help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Scene 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Unconscious/Conscious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Chain of survival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Evaluations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Survival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90" y="1524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Differences between an adult and child/infant?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 protective equipment (PPE)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Protects a person with direct contact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are types of PPE?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to do if you don’t have PPE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2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728" y="1524000"/>
            <a:ext cx="812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Designed to rule out/treat life threatening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Scenarios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Unconscious and not breathing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Unconscious but breathing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Conscious and breathing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The tongue is the object that most commonly blocks the airway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7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irway: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Tilt head and lift chin to clear the tongue.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suspect a neck injury, tilt the head only if needed to get airway clear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mouth for fluids or solid material</a:t>
            </a: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reathing: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chest to rise and fall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sounds of breathing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Gurgling, wheezing, _____ are not signs of breathing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breathing perform 30 compressions</a:t>
            </a: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irculation: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signs of circulation:  patient movement, coughing, gurgling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Initial Assessment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685800" y="1066800"/>
            <a:ext cx="7772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1.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scene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Tap and shout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Call EMS and get the AED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Scan for breathing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30 compressions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Open airway- head tilt, chin lift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2 breaths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You may do compressions only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Continue until: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arrives, patient starts breathing, You become too tired to continue, scene becomes unsafe, or the AED arrives.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CPR- Adult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CPR- Child &amp; Infant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8530" y="1295400"/>
            <a:ext cx="8268269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</a:pPr>
            <a:r>
              <a:rPr lang="en-US" sz="2800" dirty="0"/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scene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Tap and shout (tap an infant’s foot)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Scan for breathing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30 compressions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Open airway- head tilt, chin lift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2 breaths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Call EMS after 2 minutes if alone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You may do compressions only</a:t>
            </a:r>
          </a:p>
          <a:p>
            <a:pPr fontAlgn="auto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Continue until: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arrives, patient starts breathing, You become too tired to continue, scene becomes unsafe, or the AED arrives.</a:t>
            </a:r>
          </a:p>
        </p:txBody>
      </p:sp>
    </p:spTree>
    <p:extLst>
      <p:ext uri="{BB962C8B-B14F-4D97-AF65-F5344CB8AC3E}">
        <p14:creationId xmlns:p14="http://schemas.microsoft.com/office/powerpoint/2010/main" val="28980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rewCPR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71600" y="3581400"/>
            <a:ext cx="3005613" cy="2971800"/>
          </a:xfrm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You are never too young to save a life.</a:t>
            </a:r>
          </a:p>
        </p:txBody>
      </p:sp>
      <p:pic>
        <p:nvPicPr>
          <p:cNvPr id="7" name="Picture 6" descr="DrewC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26166"/>
            <a:ext cx="2944617" cy="2359374"/>
          </a:xfrm>
          <a:prstGeom prst="rect">
            <a:avLst/>
          </a:prstGeom>
        </p:spPr>
      </p:pic>
      <p:pic>
        <p:nvPicPr>
          <p:cNvPr id="9" name="Picture 8" descr="KylieCP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657600"/>
            <a:ext cx="2624000" cy="2915920"/>
          </a:xfrm>
          <a:prstGeom prst="rect">
            <a:avLst/>
          </a:prstGeom>
        </p:spPr>
      </p:pic>
      <p:pic>
        <p:nvPicPr>
          <p:cNvPr id="8" name="Picture 7" descr="KylieCP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295400"/>
            <a:ext cx="3989600" cy="2533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up the scene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Assess Responsiveness (Tap and shout)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Activate EMS and get AED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ABC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No breathing or signs of circulation perform CPR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AED arrives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Bare, prepare, and place pads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Begin analysis of heart rhythm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Clear patient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Deliver shock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Automated External Defibrillator (AED)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Bloodborne</a:t>
            </a:r>
            <a:r>
              <a:rPr lang="en-US" dirty="0"/>
              <a:t> Pathogens</a:t>
            </a:r>
          </a:p>
        </p:txBody>
      </p:sp>
    </p:spTree>
    <p:extLst>
      <p:ext uri="{BB962C8B-B14F-4D97-AF65-F5344CB8AC3E}">
        <p14:creationId xmlns:p14="http://schemas.microsoft.com/office/powerpoint/2010/main" val="3733150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 for AED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426" y="1447800"/>
            <a:ext cx="74961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first step in using the AED???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you use it on a metal surface?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you use it in standing water?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you place it with someone who has a pacemaker/defibrillator/medication patch?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do you turn on the AED if you didn’t see the patient collapse?</a:t>
            </a:r>
          </a:p>
        </p:txBody>
      </p:sp>
    </p:spTree>
    <p:extLst>
      <p:ext uri="{BB962C8B-B14F-4D97-AF65-F5344CB8AC3E}">
        <p14:creationId xmlns:p14="http://schemas.microsoft.com/office/powerpoint/2010/main" val="1046498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Implanted medical devises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patches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Oxygen</a:t>
            </a:r>
          </a:p>
          <a:p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Other Considerations for AED</a:t>
            </a:r>
            <a:br>
              <a:rPr lang="en-US" sz="4000" dirty="0"/>
            </a:b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Choking</a:t>
            </a:r>
          </a:p>
        </p:txBody>
      </p:sp>
      <p:pic>
        <p:nvPicPr>
          <p:cNvPr id="61444" name="Picture 4" descr="ch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084888" cy="5045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medical statement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them are you choking and can I help?</a:t>
            </a:r>
          </a:p>
          <a:p>
            <a:pPr marL="687388" lvl="2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them to cough if they are able to cough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Give abdominal thrusts</a:t>
            </a:r>
          </a:p>
          <a:p>
            <a:pPr lvl="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fist and put thumb side down just above the naval</a:t>
            </a:r>
          </a:p>
          <a:p>
            <a:pPr marL="457200" indent="-457200">
              <a:buAutoNum type="arabicPeriod" startAt="4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until airway is open or they go unconscious</a:t>
            </a:r>
          </a:p>
          <a:p>
            <a:pPr marL="457200" indent="-457200">
              <a:buAutoNum type="arabicPeriod" startAt="4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different with a child/infant??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Choking- Responsive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Blocked airway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30 compressions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object in mouth</a:t>
            </a:r>
          </a:p>
          <a:p>
            <a:pPr marL="860425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finger for adult and child</a:t>
            </a:r>
          </a:p>
          <a:p>
            <a:pPr marL="860425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Pinky finger for infant and small children</a:t>
            </a:r>
          </a:p>
          <a:p>
            <a:pPr marL="457200" indent="-457200"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Head-tilt, chin-lift</a:t>
            </a:r>
          </a:p>
          <a:p>
            <a:pPr marL="457200" indent="-457200">
              <a:buAutoNum type="arabicPeriod" startAt="3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breaths</a:t>
            </a:r>
          </a:p>
          <a:p>
            <a:pPr marL="109728" indent="0">
              <a:buNone/>
            </a:pPr>
            <a:endParaRPr lang="en-US" u="sng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Choking Unconscious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05774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Bleeding</a:t>
            </a:r>
          </a:p>
          <a:p>
            <a:pPr lvl="1">
              <a:lnSpc>
                <a:spcPct val="9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Arteriole Bleeding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Bleeding from an Artery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 red and spurting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serious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Arteries that you use to check a persons pulse:</a:t>
            </a:r>
          </a:p>
          <a:p>
            <a:pPr lvl="3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Carotid Artery– Neck</a:t>
            </a:r>
          </a:p>
          <a:p>
            <a:pPr lvl="3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Artery– Wrist</a:t>
            </a:r>
          </a:p>
          <a:p>
            <a:pPr lvl="3">
              <a:lnSpc>
                <a:spcPct val="9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Venous Bleeding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Bleeding from a Vein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Red and continuous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as life threatening</a:t>
            </a:r>
          </a:p>
          <a:p>
            <a:pPr lvl="2">
              <a:lnSpc>
                <a:spcPct val="9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Bleeding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Bleeding from the capillaries on the skin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that oozes out.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/>
              <a:t>Put on barriers.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/>
              <a:t>Apply direct pressure- most effective</a:t>
            </a:r>
          </a:p>
          <a:p>
            <a:pPr marL="860425" lvl="3" indent="-342900">
              <a:lnSpc>
                <a:spcPct val="90000"/>
              </a:lnSpc>
            </a:pPr>
            <a:r>
              <a:rPr lang="en-US" sz="2400" dirty="0"/>
              <a:t>Do not remove bandages- even if they become soaked.</a:t>
            </a:r>
          </a:p>
          <a:p>
            <a:pPr marL="860425" lvl="3" indent="-342900">
              <a:lnSpc>
                <a:spcPct val="90000"/>
              </a:lnSpc>
            </a:pPr>
            <a:r>
              <a:rPr lang="en-US" sz="2400" dirty="0"/>
              <a:t>Place additional bandages over the soaked bandages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/>
              <a:t>Elevate above heart.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/>
              <a:t>May apply ice over bandages- shrinks blood vessels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Dispose of waste in biohazard bag or container.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Bleeding- PPE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864291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Abrasion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a Superficial wound caused by rubbing, scraping, or shearing in which a skin layer has been lost.</a:t>
            </a: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Uniqueness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Extremely Painful– Nerve endings are damaged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Blood may ooze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Largest threat is contamination and/or infection</a:t>
            </a:r>
          </a:p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Control bleeding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Clean out debris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Cover with sterile dressing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rasion wound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3505200" cy="2943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Abrasion</a:t>
            </a:r>
          </a:p>
        </p:txBody>
      </p:sp>
      <p:pic>
        <p:nvPicPr>
          <p:cNvPr id="5" name="Picture 4" descr="Abrasion w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0" y="24384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3820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Incisions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are sharp, even cuts with smooth edges that tend to bleed freely because the vessels and tissue have been severed.</a:t>
            </a:r>
          </a:p>
          <a:p>
            <a:pPr>
              <a:lnSpc>
                <a:spcPct val="90000"/>
              </a:lnSpc>
            </a:pP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Uniqueness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Severe bleeding 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Might damage tendons and Nerves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Tend to heal better than Lacerations</a:t>
            </a:r>
          </a:p>
          <a:p>
            <a:pPr lvl="2">
              <a:lnSpc>
                <a:spcPct val="90000"/>
              </a:lnSpc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Control Bleeding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Draw edges together</a:t>
            </a:r>
          </a:p>
          <a:p>
            <a:pPr lvl="2">
              <a:lnSpc>
                <a:spcPct val="9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for shock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Transport to physician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Open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Bloodborne</a:t>
            </a:r>
            <a:r>
              <a:rPr lang="en-US" dirty="0"/>
              <a:t> Pathogens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how infection occurs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how </a:t>
            </a:r>
            <a:r>
              <a:rPr lang="en-US" dirty="0" err="1"/>
              <a:t>bloodborne</a:t>
            </a:r>
            <a:r>
              <a:rPr lang="en-US" dirty="0"/>
              <a:t> pathogens are spread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the importance of personal protective equipment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biohazard signs and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emergency procedures for exposure incidents involving  potentially infectious materials</a:t>
            </a:r>
          </a:p>
        </p:txBody>
      </p:sp>
    </p:spTree>
    <p:extLst>
      <p:ext uri="{BB962C8B-B14F-4D97-AF65-F5344CB8AC3E}">
        <p14:creationId xmlns:p14="http://schemas.microsoft.com/office/powerpoint/2010/main" val="650539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cision Wound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31470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Incisions</a:t>
            </a:r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70792"/>
            <a:ext cx="4953000" cy="32680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Laceration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A tear inflicted by a sharp, even instrument that produces a ragged incision through the skin surface and underlying tissues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Uniqueness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Significant bleeding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Healing is very difficult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contain foreign matter</a:t>
            </a: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680960" cy="1066800"/>
          </a:xfrm>
        </p:spPr>
        <p:txBody>
          <a:bodyPr/>
          <a:lstStyle/>
          <a:p>
            <a:r>
              <a:rPr lang="en-US" dirty="0"/>
              <a:t>Open Wounds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85800" y="4495800"/>
            <a:ext cx="43434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</a:pPr>
            <a:r>
              <a:rPr lang="en-US" dirty="0"/>
              <a:t>Control bleeding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</a:pPr>
            <a:r>
              <a:rPr lang="en-US" dirty="0"/>
              <a:t>Remove surface dirt and loose debris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</a:pPr>
            <a:r>
              <a:rPr lang="en-US" dirty="0"/>
              <a:t>Cover with sterile dressing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953000" y="4495800"/>
            <a:ext cx="3886200" cy="17912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</a:pPr>
            <a:r>
              <a:rPr lang="en-US" dirty="0"/>
              <a:t>Elevate the injured part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</a:pPr>
            <a:r>
              <a:rPr lang="en-US" dirty="0" err="1"/>
              <a:t>Tx</a:t>
            </a:r>
            <a:r>
              <a:rPr lang="en-US" dirty="0"/>
              <a:t> for shock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05000"/>
              <a:buFontTx/>
              <a:buChar char="•"/>
            </a:pPr>
            <a:r>
              <a:rPr lang="en-US" dirty="0"/>
              <a:t>Transport to Hospital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 bldLvl="2" autoUpdateAnimBg="0"/>
      <p:bldP spid="5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ceration wound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3590925" cy="2838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Laceration</a:t>
            </a:r>
          </a:p>
        </p:txBody>
      </p:sp>
      <p:pic>
        <p:nvPicPr>
          <p:cNvPr id="5" name="Picture 1027" descr="Lace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67000"/>
            <a:ext cx="4800600" cy="34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8229600" cy="48432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Puncture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wound caused by the penetration of a sharp object through the skin and underlying structures.</a:t>
            </a:r>
          </a:p>
          <a:p>
            <a:pPr>
              <a:lnSpc>
                <a:spcPct val="90000"/>
              </a:lnSpc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Uniqueness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Even though the opening is small, puncture maybe deep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Serious threat of infection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a lot of bleeding unless it is in the chest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Always assess for an exit wound</a:t>
            </a:r>
          </a:p>
          <a:p>
            <a:pPr>
              <a:lnSpc>
                <a:spcPct val="90000"/>
              </a:lnSpc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Let the wound bleed freely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Clean area around wound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Cover with sterile dressing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Transport to hospital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uncture_wound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4187952" cy="274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Puncture</a:t>
            </a:r>
          </a:p>
        </p:txBody>
      </p:sp>
      <p:pic>
        <p:nvPicPr>
          <p:cNvPr id="5" name="Picture 3" descr="Pun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4155186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64910" y="1371600"/>
            <a:ext cx="8991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Avulsion Wound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tearing loose of a flap of skin, which may either remain hanging or be torn off all together.</a:t>
            </a:r>
          </a:p>
          <a:p>
            <a:pPr>
              <a:lnSpc>
                <a:spcPct val="90000"/>
              </a:lnSpc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Uniqueness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Scarring is often extensive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Bleeds profusely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common avulsed parts: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Fingers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Hands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Forearms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Feet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Ears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7531"/>
            <a:ext cx="7680960" cy="1066800"/>
          </a:xfrm>
        </p:spPr>
        <p:txBody>
          <a:bodyPr/>
          <a:lstStyle/>
          <a:p>
            <a:r>
              <a:rPr lang="en-US" dirty="0"/>
              <a:t>Open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Clean the wound’s surface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Fold flap of skin back into normal position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Control Bleeding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Apply Dry, Bulky, Sterile dressing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Shock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Transport victim to Hospital</a:t>
            </a: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Transporting an Avulsed part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Rinse part in water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Wrap part in clean dry sterile gauze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Seal in plastic bag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Transport on Ice, not surrounded by 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Avulsion Wound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vulsion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1200" y="1524000"/>
            <a:ext cx="2400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Avulsion Wound</a:t>
            </a:r>
          </a:p>
        </p:txBody>
      </p:sp>
      <p:pic>
        <p:nvPicPr>
          <p:cNvPr id="9" name="Picture 4" descr="Avuls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46101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334000" y="914400"/>
            <a:ext cx="3810000" cy="51054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</a:t>
            </a:r>
            <a:endParaRPr lang="en-US" sz="2800" dirty="0">
              <a:solidFill>
                <a:srgbClr val="00B0F0"/>
              </a:solidFill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body temperature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 legs only if you don’t suspect neck/spine injury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them calm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909851"/>
            <a:ext cx="51816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Signs/symptoms</a:t>
            </a:r>
            <a:endParaRPr lang="en-US" sz="2800" dirty="0">
              <a:solidFill>
                <a:srgbClr val="00B0F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uneasy, restless, or worried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 blue gray tissue color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Moist, cool, and clammy skin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Shallow, rapid breathing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pulse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Thirst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Nausea, vomiting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>
            <a:noAutofit/>
          </a:bodyPr>
          <a:lstStyle/>
          <a:p>
            <a:r>
              <a:rPr lang="en-US" dirty="0"/>
              <a:t>Shock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1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Shock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Hypovolemic-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trauma from severe blood loss.  Without O2, organs cannot survive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Respiratory-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dirty="0"/>
              <a:t>trauma or injury occurs and the lungs are unable to supply O2 to the 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Neurogenic-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dilation of blood vessels.  The 6 liters cannot fill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Psychogenic-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fainting (syncope).  A temporary dilation of blood vessels causing decrease blood to the brain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Cardiogenic-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inability of the heart to pump enough 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Septic-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from </a:t>
            </a:r>
            <a:r>
              <a:rPr lang="en-US"/>
              <a:t>a </a:t>
            </a:r>
            <a:r>
              <a:rPr lang="en-US" smtClean="0"/>
              <a:t>severe </a:t>
            </a:r>
            <a:r>
              <a:rPr lang="en-US" dirty="0"/>
              <a:t>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Anaphylactic-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severe allergic shock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Metabolic-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when severe illness goes untreated or extreme loss of body fluid (vomiting, urination)</a:t>
            </a:r>
          </a:p>
        </p:txBody>
      </p:sp>
    </p:spTree>
    <p:extLst>
      <p:ext uri="{BB962C8B-B14F-4D97-AF65-F5344CB8AC3E}">
        <p14:creationId xmlns:p14="http://schemas.microsoft.com/office/powerpoint/2010/main" val="360194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woman has cut her hand and arm with a knife while opening a box in the mailroom.  As the first trained person on the scene, you find the woman bleeding severely from her hand and arm.  Blood is spurting from the wounds.</a:t>
            </a:r>
          </a:p>
          <a:p>
            <a:endParaRPr lang="en-US" dirty="0"/>
          </a:p>
          <a:p>
            <a:r>
              <a:rPr lang="en-US" dirty="0"/>
              <a:t>How would you respond to this situation and what should you be concerned about?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i="1" u="sng" dirty="0">
                <a:solidFill>
                  <a:srgbClr val="FFC000"/>
                </a:solidFill>
              </a:rPr>
              <a:t>Type I “Juvenile-Onset” Diabetes–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Diabetes that results when the body produces too little or no insulin</a:t>
            </a:r>
          </a:p>
          <a:p>
            <a:pPr lvl="1"/>
            <a:r>
              <a:rPr lang="en-US" sz="2400" dirty="0"/>
              <a:t>Take insulin injections to control diabetes</a:t>
            </a:r>
          </a:p>
          <a:p>
            <a:pPr lvl="1"/>
            <a:endParaRPr lang="en-US" sz="2400" dirty="0"/>
          </a:p>
          <a:p>
            <a:r>
              <a:rPr lang="en-US" sz="2400" b="1" i="1" u="sng" dirty="0">
                <a:solidFill>
                  <a:srgbClr val="FFC000"/>
                </a:solidFill>
              </a:rPr>
              <a:t>Type II “adult-</a:t>
            </a:r>
            <a:r>
              <a:rPr lang="en-US" sz="2400" b="1" i="1" u="sng" dirty="0" err="1">
                <a:solidFill>
                  <a:srgbClr val="FFC000"/>
                </a:solidFill>
              </a:rPr>
              <a:t>onset”Diabetes</a:t>
            </a:r>
            <a:r>
              <a:rPr lang="en-US" sz="2400" b="1" i="1" u="sng" dirty="0">
                <a:solidFill>
                  <a:srgbClr val="FFC000"/>
                </a:solidFill>
              </a:rPr>
              <a:t>–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Diabetes that results when the body cannot utilize the insulin it produces</a:t>
            </a:r>
          </a:p>
          <a:p>
            <a:pPr lvl="1"/>
            <a:r>
              <a:rPr lang="en-US" sz="2400" dirty="0"/>
              <a:t>Controls Diabetes with diet, exercise, and sometimes pills and injections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Diabetic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5486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5800" y="51054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</a:rPr>
              <a:t>Give sugar not insulin.  If they don’t respond to treatment activate 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Circulatory problems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Nervous System problems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Dysfunction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Stomach problems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8458200" cy="4525963"/>
          </a:xfrm>
        </p:spPr>
        <p:txBody>
          <a:bodyPr/>
          <a:lstStyle/>
          <a:p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itchFamily="18" charset="0"/>
              </a:rPr>
              <a:t>Diabetic Coma–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hyp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glycemia– A condition that results from too little insulin and too much sugar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Insulin Shock–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hyp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glycemia– A condition that results from too much insulin and too little food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Emergencies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u="sng" dirty="0" err="1">
                <a:solidFill>
                  <a:srgbClr val="00B0F0"/>
                </a:solidFill>
              </a:rPr>
              <a:t>Tx</a:t>
            </a:r>
            <a:r>
              <a:rPr lang="en-US" sz="2400" b="1" u="sng" dirty="0">
                <a:solidFill>
                  <a:srgbClr val="00B0F0"/>
                </a:solidFill>
              </a:rPr>
              <a:t>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Airway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EMS</a:t>
            </a:r>
          </a:p>
          <a:p>
            <a:pPr lvl="1">
              <a:buFont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has a gradual Onset over a period of days to weeks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4038600" cy="491947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u="sng" dirty="0">
                <a:solidFill>
                  <a:srgbClr val="00B0F0"/>
                </a:solidFill>
              </a:rPr>
              <a:t>Signs and Symptoms: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Intense Thirst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loss of weight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 that smells sweet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Labored breathing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Urination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Flushed, dry, warm skin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severe and intense abdominal pain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Diabetic Coma– High Blood Sugar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b="1" u="sng" dirty="0" err="1">
                <a:solidFill>
                  <a:srgbClr val="00B0F0"/>
                </a:solidFill>
              </a:rPr>
              <a:t>Tx</a:t>
            </a:r>
            <a:r>
              <a:rPr lang="en-US" sz="2400" b="1" u="sng" dirty="0">
                <a:solidFill>
                  <a:srgbClr val="00B0F0"/>
                </a:solidFill>
              </a:rPr>
              <a:t>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them Sugar</a:t>
            </a:r>
          </a:p>
          <a:p>
            <a:pPr lvl="1">
              <a:buFont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onset over a period of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deadly in a few minutes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4038600" cy="4919472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00B0F0"/>
                </a:solidFill>
              </a:rPr>
              <a:t>Signs and Symptoms: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Combativeness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 Difficulties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Dizziness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Convulsion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Shakiness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Pale, Moist skin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Profuse sweating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Disturbances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Insulin Shock–Low Blood Sugar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258174" cy="47244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pPr algn="ctr"/>
            <a:r>
              <a:rPr lang="en-US" sz="3200" dirty="0"/>
              <a:t>WHEN IN DOUBT, GIVE THEM SUGAR. 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YOU MAY SAVE A LIFE OF A VICTIM IN INSULIN SHOCK BY GIVING THEM SUGAR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Emergencies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334000" y="990600"/>
            <a:ext cx="3810000" cy="5029200"/>
          </a:xfrm>
        </p:spPr>
        <p:txBody>
          <a:bodyPr/>
          <a:lstStyle/>
          <a:p>
            <a:r>
              <a:rPr lang="en-US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signs and symptoms.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parents.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EMS if signs/symptoms get worse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066800"/>
            <a:ext cx="44958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Signs/symptoms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Dizzy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Blurred vision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Unconscious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there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state changed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Unequal pupils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Head Injuries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334000" y="3048000"/>
            <a:ext cx="3810000" cy="32766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 head and neck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EMS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for shock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219200"/>
            <a:ext cx="4876800" cy="4876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**Unconscious victim-always suspect neck injury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Signs/symptoms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Numbness or tingling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function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tender over spine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Neck and Spine Injuries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  <p:bldP spid="6656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B0F0"/>
                </a:solidFill>
              </a:rPr>
              <a:t>Treatment</a:t>
            </a:r>
            <a:endParaRPr lang="en-US" sz="2800" dirty="0">
              <a:solidFill>
                <a:srgbClr val="00B0F0"/>
              </a:solidFill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for shock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EMS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</a:rPr>
              <a:t>Signs/symptoms</a:t>
            </a:r>
            <a:endParaRPr lang="en-US" sz="2800" dirty="0">
              <a:solidFill>
                <a:srgbClr val="00B0F0"/>
              </a:solidFill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Discoloration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like feeling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injury</a:t>
            </a:r>
          </a:p>
          <a:p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Abdominal Injury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6861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to cool location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restrictive clothing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fluids if they can drink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 very closely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exhaustion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Sweating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 color moist clammy skin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shallow breathing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Dizzy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Illness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OSHA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Occupational Safety and Health Administration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 1991 issued the </a:t>
            </a:r>
            <a:r>
              <a:rPr lang="en-US" dirty="0" err="1"/>
              <a:t>bloodborne</a:t>
            </a:r>
            <a:r>
              <a:rPr lang="en-US" dirty="0"/>
              <a:t> pathogens standard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Designed to protect employees by reducing or removing the hazards of </a:t>
            </a:r>
            <a:r>
              <a:rPr lang="en-US" dirty="0" err="1"/>
              <a:t>bloodborne</a:t>
            </a:r>
            <a:r>
              <a:rPr lang="en-US" dirty="0"/>
              <a:t> pathogens from the workplace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regulation applies to all persons who have occupational exposure to blood of other potentially infectious materials</a:t>
            </a:r>
          </a:p>
        </p:txBody>
      </p:sp>
    </p:spTree>
    <p:extLst>
      <p:ext uri="{BB962C8B-B14F-4D97-AF65-F5344CB8AC3E}">
        <p14:creationId xmlns:p14="http://schemas.microsoft.com/office/powerpoint/2010/main" val="1772337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 immediately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EMS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stroke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color is red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dry skin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pulse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consciousness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Disoriented and confused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Illness Cont.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  <p:bldP spid="7270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181600" y="1219200"/>
            <a:ext cx="3810000" cy="50292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EMS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bee sting kit or Benadryl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for shock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1219200"/>
            <a:ext cx="4800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Signs/symptoms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flushed-hives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difficulty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levels of responsiveness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eyes, face, tongue, throat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arrest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Itching, burning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Dizzy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Autofit/>
          </a:bodyPr>
          <a:lstStyle/>
          <a:p>
            <a:r>
              <a:rPr lang="en-US" dirty="0"/>
              <a:t>Allergic Reaction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648200" y="990600"/>
            <a:ext cx="4495800" cy="51054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EMS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them comfortable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990600"/>
            <a:ext cx="44958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Signs/Symptoms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attack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Pale, blue tissue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Sweating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Denial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not relieved by rest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Uncomfortable pressure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radiates to shoulder, neck, jaw, or arms</a:t>
            </a:r>
          </a:p>
          <a:p>
            <a:endParaRPr lang="en-US" sz="2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Heart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1536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572000" y="1066800"/>
            <a:ext cx="4572000" cy="50292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with medication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EMS if not getting better or no history of asthma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Calm them down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into a warm moist room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vitals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066800"/>
            <a:ext cx="44958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Signs/symptoms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Labored breathing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Wheezing sound when exhaling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pitched cough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Asthma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572000" y="762000"/>
            <a:ext cx="4419600" cy="5715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to rest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people away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EMS if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is injured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 history of seizures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resume breathing after seizures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continuous seizures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Seizures last more than ten min in a known seizure patient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838200"/>
            <a:ext cx="4191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Signs/Symptoms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suddenly stiffen and fall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Jerking movements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 muscles tighten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may stop breathing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lose control of bladder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very tired afterward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381000"/>
          </a:xfrm>
        </p:spPr>
        <p:txBody>
          <a:bodyPr>
            <a:noAutofit/>
          </a:bodyPr>
          <a:lstStyle/>
          <a:p>
            <a:r>
              <a:rPr lang="en-US" dirty="0"/>
              <a:t>Epileptic Seizures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1945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Sprain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an injury to a ligament</a:t>
            </a:r>
          </a:p>
          <a:p>
            <a:pPr lvl="3"/>
            <a:r>
              <a:rPr lang="en-US" sz="24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Ligament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connects bone to bone.</a:t>
            </a:r>
          </a:p>
          <a:p>
            <a:r>
              <a:rPr lang="en-US" sz="24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Strain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an injury to a tendon or muscle</a:t>
            </a:r>
          </a:p>
          <a:p>
            <a:pPr lvl="3"/>
            <a:r>
              <a:rPr lang="en-US" sz="24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Tendon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connects muscle to bone</a:t>
            </a:r>
          </a:p>
          <a:p>
            <a:pPr lvl="3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muscle is a special type of tissue that contracts, or shortens when stimulated.  Responsible for all body movement.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Sprain vs.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Signs/Symptoms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Pain in movement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Tenderness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Swelling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Signs/Symptoms: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Immediate burning pain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Little Swelling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Little Discoloration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Might be some deformity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639174" cy="47244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Method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est– Splint the injured part to give it complete rest</a:t>
            </a:r>
          </a:p>
          <a:p>
            <a:pPr lvl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ce– Put ice packs, crushed ice, or cold towels on the injured area for 15 to 20 minutes.</a:t>
            </a:r>
          </a:p>
          <a:p>
            <a:pPr lvl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ompression– Use a compression bandage to limit swelling.</a:t>
            </a:r>
          </a:p>
          <a:p>
            <a:pPr lvl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levation– Elevate the injured area above heart level.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This should be followed for 48-72 hours after the injury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1057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Treatment for Sprains, Strains, </a:t>
            </a:r>
            <a:br>
              <a:rPr lang="en-US" dirty="0"/>
            </a:br>
            <a:r>
              <a:rPr lang="en-US" dirty="0"/>
              <a:t>&amp; Contusions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62974" cy="501396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Fracture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a break in the continuity of a bone. (AKA Broken Bone)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Two Types of Fractures</a:t>
            </a:r>
          </a:p>
          <a:p>
            <a:pPr lvl="2"/>
            <a:r>
              <a:rPr lang="en-US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Open Fracture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bone breaks through the skin (AKA Compound Fracture)</a:t>
            </a:r>
          </a:p>
          <a:p>
            <a:pPr lvl="2"/>
            <a:r>
              <a:rPr lang="en-US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Closed Fracture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overlying skin has not been broken</a:t>
            </a:r>
          </a:p>
          <a:p>
            <a:pPr lvl="2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Dislocations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a displacement or separation of a bone from it’s normal position at a joint.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Subluxation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when a joint partially dislocates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Dislocations and Subluxations may relocate on their own.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vs. Dislocation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Occupational exposure means reasonably anticipated contact with blood or other potentially infectious materials that may result from the performance of the employee’s job duties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safeguards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Proper work practices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Use of personal protective equipment (PPE)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Safer medical devices along with training are the most effective means of reducing injury rates</a:t>
            </a:r>
          </a:p>
        </p:txBody>
      </p:sp>
    </p:spTree>
    <p:extLst>
      <p:ext uri="{BB962C8B-B14F-4D97-AF65-F5344CB8AC3E}">
        <p14:creationId xmlns:p14="http://schemas.microsoft.com/office/powerpoint/2010/main" val="227959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Signs/Symptoms: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Point tenderness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Loss of use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Swelling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Bruising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Crepitus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Possible Bone exposure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Possible Deformity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sed FX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4044950" cy="24976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Fractures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334000" y="1143000"/>
            <a:ext cx="3533775" cy="2536825"/>
            <a:chOff x="3534" y="720"/>
            <a:chExt cx="2226" cy="1598"/>
          </a:xfrm>
        </p:grpSpPr>
        <p:pic>
          <p:nvPicPr>
            <p:cNvPr id="6" name="Picture 4" descr="close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4" y="720"/>
              <a:ext cx="2226" cy="1598"/>
            </a:xfrm>
            <a:prstGeom prst="rect">
              <a:avLst/>
            </a:prstGeom>
            <a:noFill/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320" y="1056"/>
              <a:ext cx="672" cy="768"/>
            </a:xfrm>
            <a:prstGeom prst="ellipse">
              <a:avLst/>
            </a:prstGeom>
            <a:noFill/>
            <a:ln w="762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048000" y="3822700"/>
            <a:ext cx="3886200" cy="3035300"/>
            <a:chOff x="1920" y="2408"/>
            <a:chExt cx="2448" cy="1912"/>
          </a:xfrm>
        </p:grpSpPr>
        <p:pic>
          <p:nvPicPr>
            <p:cNvPr id="9" name="Picture 5" descr="closed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2408"/>
              <a:ext cx="2448" cy="1912"/>
            </a:xfrm>
            <a:prstGeom prst="rect">
              <a:avLst/>
            </a:prstGeom>
            <a:noFill/>
          </p:spPr>
        </p:pic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496" y="2976"/>
              <a:ext cx="1296" cy="1152"/>
            </a:xfrm>
            <a:prstGeom prst="ellipse">
              <a:avLst/>
            </a:prstGeom>
            <a:noFill/>
            <a:ln w="762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n FX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80999" y="1295400"/>
            <a:ext cx="4422149" cy="274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Fractures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48200" y="3657600"/>
            <a:ext cx="4276725" cy="3065463"/>
            <a:chOff x="3066" y="1872"/>
            <a:chExt cx="2694" cy="1931"/>
          </a:xfrm>
        </p:grpSpPr>
        <p:pic>
          <p:nvPicPr>
            <p:cNvPr id="6" name="Picture 4" descr="ope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6" y="1872"/>
              <a:ext cx="2694" cy="1931"/>
            </a:xfrm>
            <a:prstGeom prst="rect">
              <a:avLst/>
            </a:prstGeom>
            <a:noFill/>
          </p:spPr>
        </p:pic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032" y="2256"/>
              <a:ext cx="1008" cy="1008"/>
            </a:xfrm>
            <a:prstGeom prst="ellipse">
              <a:avLst/>
            </a:prstGeom>
            <a:noFill/>
            <a:ln w="762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Signs/Symptoms: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Deformity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Loss of movement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Splint above and below the dislocated joint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 for Shock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Place an ice pack on it.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*DO NOT TRY TO REDUCE (STRAIGHTEN) THE DISLOCATION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xshould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89267" y="1463675"/>
            <a:ext cx="3206640" cy="4724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Dislocations</a:t>
            </a:r>
          </a:p>
        </p:txBody>
      </p:sp>
      <p:sp>
        <p:nvSpPr>
          <p:cNvPr id="5" name="Oval 4"/>
          <p:cNvSpPr/>
          <p:nvPr/>
        </p:nvSpPr>
        <p:spPr>
          <a:xfrm>
            <a:off x="5181600" y="2438400"/>
            <a:ext cx="990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Splint as you find it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Circulation in fingers and toes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Splint one joint above and one joint below to stabilize the injured area</a:t>
            </a:r>
          </a:p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Splinting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Everyone needs one on file with the coach or athletic trainer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must travel with the athletes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given to EMS for contact numbers and medical warnings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Hospital preference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Cards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 documentation must be done.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and time of injury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aid given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was notified of the injury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the injury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documentation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done and progress of injury status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Infections Occur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pathogen is a disease-producing organism that enters the body.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Basically, a germ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 germ enters the body, your immune system starts to fight the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infectious diseases are caused by one of several types of pathogens.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The most common are bacteria and viruses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 err="1"/>
              <a:t>Bloodborne</a:t>
            </a:r>
            <a:r>
              <a:rPr lang="en-US" b="1" u="sng" dirty="0"/>
              <a:t> pathogens </a:t>
            </a:r>
            <a:r>
              <a:rPr lang="en-US" dirty="0"/>
              <a:t>are bacteria and viruses present in blood and other body fluids that can cause disease in humans</a:t>
            </a:r>
          </a:p>
        </p:txBody>
      </p:sp>
    </p:spTree>
    <p:extLst>
      <p:ext uri="{BB962C8B-B14F-4D97-AF65-F5344CB8AC3E}">
        <p14:creationId xmlns:p14="http://schemas.microsoft.com/office/powerpoint/2010/main" val="358730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liver infection caused by the hepatitis B virus, which may be severe or even fatal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Symptoms include flu-like signals: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Fatigue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Abdominal pain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Loss of appetite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Nausea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Vomiting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Joint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Later stages include jaundice</a:t>
            </a:r>
          </a:p>
        </p:txBody>
      </p:sp>
    </p:spTree>
    <p:extLst>
      <p:ext uri="{BB962C8B-B14F-4D97-AF65-F5344CB8AC3E}">
        <p14:creationId xmlns:p14="http://schemas.microsoft.com/office/powerpoint/2010/main" val="2115429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4293</TotalTime>
  <Words>3029</Words>
  <Application>Microsoft Office PowerPoint</Application>
  <PresentationFormat>On-screen Show (4:3)</PresentationFormat>
  <Paragraphs>692</Paragraphs>
  <Slides>77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Corbel</vt:lpstr>
      <vt:lpstr>Tahoma</vt:lpstr>
      <vt:lpstr>Times New Roman</vt:lpstr>
      <vt:lpstr>Tunga</vt:lpstr>
      <vt:lpstr>Mylar</vt:lpstr>
      <vt:lpstr>CPR/First Aid</vt:lpstr>
      <vt:lpstr>Vocabulary</vt:lpstr>
      <vt:lpstr>Bloodborne Pathogens</vt:lpstr>
      <vt:lpstr>Bloodborne Pathogens</vt:lpstr>
      <vt:lpstr>Scenario</vt:lpstr>
      <vt:lpstr>OSHA</vt:lpstr>
      <vt:lpstr>OSHA</vt:lpstr>
      <vt:lpstr>How Infections Occur</vt:lpstr>
      <vt:lpstr>Hepatitis B</vt:lpstr>
      <vt:lpstr>Hepatitis B</vt:lpstr>
      <vt:lpstr>PowerPoint Presentation</vt:lpstr>
      <vt:lpstr>PowerPoint Presentation</vt:lpstr>
      <vt:lpstr>PowerPoint Presentation</vt:lpstr>
      <vt:lpstr>PowerPoint Presentation</vt:lpstr>
      <vt:lpstr>Transmission</vt:lpstr>
      <vt:lpstr>Transmission</vt:lpstr>
      <vt:lpstr>PowerPoint Presentation</vt:lpstr>
      <vt:lpstr>PowerPoint Presentation</vt:lpstr>
      <vt:lpstr>Cardiopulmonary Resuscitation </vt:lpstr>
      <vt:lpstr>Universal Precautions</vt:lpstr>
      <vt:lpstr>Using Barriers</vt:lpstr>
      <vt:lpstr>Priorities</vt:lpstr>
      <vt:lpstr>Chain of Survival</vt:lpstr>
      <vt:lpstr>Initial Evaluation</vt:lpstr>
      <vt:lpstr>Initial Assessment</vt:lpstr>
      <vt:lpstr>CPR- Adult</vt:lpstr>
      <vt:lpstr>CPR- Child &amp; Infant</vt:lpstr>
      <vt:lpstr>You are never too young to save a life.</vt:lpstr>
      <vt:lpstr>Automated External Defibrillator (AED)</vt:lpstr>
      <vt:lpstr>Other Considerations for AED</vt:lpstr>
      <vt:lpstr>Other Considerations for AED </vt:lpstr>
      <vt:lpstr>Choking</vt:lpstr>
      <vt:lpstr>Choking- Responsive</vt:lpstr>
      <vt:lpstr>Choking Unconscious</vt:lpstr>
      <vt:lpstr>Bleeding</vt:lpstr>
      <vt:lpstr>Controlling Bleeding- PPE</vt:lpstr>
      <vt:lpstr>Open Wounds</vt:lpstr>
      <vt:lpstr>Abrasion</vt:lpstr>
      <vt:lpstr>Open Wounds</vt:lpstr>
      <vt:lpstr>Incisions</vt:lpstr>
      <vt:lpstr>Open Wounds</vt:lpstr>
      <vt:lpstr>Laceration</vt:lpstr>
      <vt:lpstr>Open Wounds</vt:lpstr>
      <vt:lpstr>Puncture</vt:lpstr>
      <vt:lpstr>Open Wounds</vt:lpstr>
      <vt:lpstr>Avulsion Wound</vt:lpstr>
      <vt:lpstr>Avulsion Wound</vt:lpstr>
      <vt:lpstr>Shock</vt:lpstr>
      <vt:lpstr>Types of Shock</vt:lpstr>
      <vt:lpstr>Diabetic</vt:lpstr>
      <vt:lpstr>Diabetic Complications</vt:lpstr>
      <vt:lpstr>Diabetic Emergencies</vt:lpstr>
      <vt:lpstr>Diabetic Coma– High Blood Sugar</vt:lpstr>
      <vt:lpstr>Insulin Shock–Low Blood Sugar</vt:lpstr>
      <vt:lpstr>Diabetic Emergencies</vt:lpstr>
      <vt:lpstr>Head Injuries</vt:lpstr>
      <vt:lpstr>Neck and Spine Injuries</vt:lpstr>
      <vt:lpstr>Abdominal Injury</vt:lpstr>
      <vt:lpstr>Heat Illness</vt:lpstr>
      <vt:lpstr>Heat Illness Cont.</vt:lpstr>
      <vt:lpstr>Allergic Reaction</vt:lpstr>
      <vt:lpstr>Heart Problems</vt:lpstr>
      <vt:lpstr>Asthma</vt:lpstr>
      <vt:lpstr>Epileptic Seizures</vt:lpstr>
      <vt:lpstr>Sprain vs. Strain</vt:lpstr>
      <vt:lpstr>Sprains</vt:lpstr>
      <vt:lpstr>Strains</vt:lpstr>
      <vt:lpstr>Treatment for Sprains, Strains,  &amp; Contusions </vt:lpstr>
      <vt:lpstr>Fracture vs. Dislocation</vt:lpstr>
      <vt:lpstr>Fractures</vt:lpstr>
      <vt:lpstr>Closed Fractures</vt:lpstr>
      <vt:lpstr>Open Fractures</vt:lpstr>
      <vt:lpstr>Dislocations</vt:lpstr>
      <vt:lpstr>Dislocations</vt:lpstr>
      <vt:lpstr>Splinting</vt:lpstr>
      <vt:lpstr>Emergency Cards</vt:lpstr>
      <vt:lpstr>Documentation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CPR/First Aid</dc:title>
  <dc:creator>Kim &amp; Scott Peck</dc:creator>
  <cp:lastModifiedBy>Leslie, Julie</cp:lastModifiedBy>
  <cp:revision>175</cp:revision>
  <cp:lastPrinted>2001-08-17T15:41:46Z</cp:lastPrinted>
  <dcterms:created xsi:type="dcterms:W3CDTF">2001-05-22T04:09:51Z</dcterms:created>
  <dcterms:modified xsi:type="dcterms:W3CDTF">2016-08-22T22:25:54Z</dcterms:modified>
</cp:coreProperties>
</file>