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059D-B9A1-4813-84C6-EB22E866B2A6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4CE6-1C34-40B7-8B1D-F360C7C6A6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general healing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0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bjsm.bmj.com/content/40/9/749/F2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2" y="1905000"/>
            <a:ext cx="8983362" cy="240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9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Apophyseal</a:t>
            </a:r>
            <a:r>
              <a:rPr lang="en-US" dirty="0" smtClean="0"/>
              <a:t> Injuries</a:t>
            </a:r>
            <a:endParaRPr lang="en-US" dirty="0"/>
          </a:p>
        </p:txBody>
      </p:sp>
      <p:pic>
        <p:nvPicPr>
          <p:cNvPr id="9218" name="Picture 2" descr="http://www.clinicalexams.co.uk/images/Musculoskeletal%20Medicine%20Resource-images/Osgood-schlatter-disease-web-large%28800x600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2543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footclinicsydney.com.au/feet-images/severs-disea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5435"/>
            <a:ext cx="26098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myfootdr.com.au/media/7013/cimg8867a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4567237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533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apophyses</a:t>
            </a:r>
            <a:r>
              <a:rPr lang="en-US" dirty="0" smtClean="0"/>
              <a:t> serve as insertion for muscles on growing bones that provide shape but not length.  Traction epiphyses.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Wolff’s Law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Bone and soft tissue will respond to the physical demands placed on them, causing them to remodel or realign along lines of tensile force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1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jaaos.org/content/13/5/291/F6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367"/>
            <a:ext cx="6858000" cy="635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5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Bone </a:t>
            </a:r>
            <a:r>
              <a:rPr lang="en-US" sz="4400" b="1" dirty="0" smtClean="0"/>
              <a:t>Growth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Osteoblasts- Bone cells that deposit new bone</a:t>
            </a:r>
          </a:p>
          <a:p>
            <a:endParaRPr lang="en-US" sz="2400" dirty="0"/>
          </a:p>
          <a:p>
            <a:r>
              <a:rPr lang="en-US" sz="2400" dirty="0" smtClean="0"/>
              <a:t>Osteoclasts- Bone cells that reabsorb bony tissue</a:t>
            </a:r>
          </a:p>
          <a:p>
            <a:endParaRPr lang="en-US" sz="2400" dirty="0"/>
          </a:p>
          <a:p>
            <a:r>
              <a:rPr lang="en-US" sz="2400" dirty="0" smtClean="0"/>
              <a:t>Bones continue to grow in length until the epiphyseal cartilage is ossified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Females- 18 years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Males- 20-21 years</a:t>
            </a:r>
          </a:p>
          <a:p>
            <a:endParaRPr lang="en-US" sz="2400" dirty="0"/>
          </a:p>
          <a:p>
            <a:r>
              <a:rPr lang="en-US" sz="2400" dirty="0" smtClean="0"/>
              <a:t>Fractures activate new bone cells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6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182"/>
            <a:ext cx="7125113" cy="924475"/>
          </a:xfrm>
        </p:spPr>
        <p:txBody>
          <a:bodyPr/>
          <a:lstStyle/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180605"/>
            <a:ext cx="411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Classified by degree of injury to the bone</a:t>
            </a:r>
          </a:p>
          <a:p>
            <a:endParaRPr lang="en-US" sz="2000" dirty="0" smtClean="0"/>
          </a:p>
          <a:p>
            <a:r>
              <a:rPr lang="en-US" sz="2800" dirty="0" smtClean="0"/>
              <a:t>Closed or Simple- </a:t>
            </a:r>
            <a:r>
              <a:rPr lang="en-US" sz="2800" dirty="0" smtClean="0">
                <a:solidFill>
                  <a:schemeClr val="accent2"/>
                </a:solidFill>
              </a:rPr>
              <a:t>Does not break through the skin.  Can be complete or incomplete</a:t>
            </a:r>
          </a:p>
          <a:p>
            <a:endParaRPr lang="en-US" sz="2800" dirty="0"/>
          </a:p>
          <a:p>
            <a:r>
              <a:rPr lang="en-US" sz="2800" dirty="0" smtClean="0"/>
              <a:t>Open or Compound- </a:t>
            </a:r>
            <a:r>
              <a:rPr lang="en-US" sz="2800" dirty="0" smtClean="0">
                <a:solidFill>
                  <a:schemeClr val="accent2"/>
                </a:solidFill>
              </a:rPr>
              <a:t>Fracture comes through the skin 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4100" name="Picture 4" descr="http://edu.glogster.com/media/4/23/5/51/23055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25159"/>
            <a:ext cx="4035793" cy="47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northopaedics.com.sg/wp-content/uploads/2011/09/type-of-fra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149" y="304800"/>
            <a:ext cx="4495800" cy="640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85800"/>
            <a:ext cx="358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Greenstick- Most common in children and adolescents because the bone is more pliable.  Breaks only the outer part of the bend</a:t>
            </a:r>
          </a:p>
          <a:p>
            <a:endParaRPr lang="en-US" dirty="0"/>
          </a:p>
          <a:p>
            <a:r>
              <a:rPr lang="en-US" dirty="0" smtClean="0"/>
              <a:t>Comminuted- The force to the bone is so great it shatters into 3 or more pieces.  Usually from a hard blow or falling in an awkward position</a:t>
            </a:r>
          </a:p>
          <a:p>
            <a:endParaRPr lang="en-US" dirty="0"/>
          </a:p>
          <a:p>
            <a:r>
              <a:rPr lang="en-US" dirty="0" smtClean="0"/>
              <a:t>Impacted- Where the tissues are compressed; bone on bone.  Usually from a direct fall or impact to the long axis of the bone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0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oondragon.org/images2/bonefxtyp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4133850" cy="577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609600"/>
            <a:ext cx="373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Transverse- Breaks in a straight line, more or less at a right angle to the shaft of the bone.  Usually from a direct outside blow</a:t>
            </a:r>
          </a:p>
          <a:p>
            <a:endParaRPr lang="en-US" dirty="0" smtClean="0"/>
          </a:p>
          <a:p>
            <a:r>
              <a:rPr lang="en-US" dirty="0" smtClean="0"/>
              <a:t>Oblique- Similar to spiral fractures but is when on e end receives sudden twisting while the other end is fixed</a:t>
            </a:r>
          </a:p>
          <a:p>
            <a:endParaRPr lang="en-US" dirty="0"/>
          </a:p>
          <a:p>
            <a:r>
              <a:rPr lang="en-US" dirty="0" smtClean="0"/>
              <a:t>Spiral- Have an S-shaped separation.  Common in football and skiing where the foot is planted and body suddenly rotates in the opposite direction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rthritis-symptom.com/images/Avulsion-Fra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9600"/>
            <a:ext cx="2819400" cy="539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9961" y="457200"/>
            <a:ext cx="495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Linear- Breaks that where the bone splits along its length.  Often from jumping and landing oddly.</a:t>
            </a:r>
          </a:p>
          <a:p>
            <a:endParaRPr lang="en-US" dirty="0"/>
          </a:p>
          <a:p>
            <a:r>
              <a:rPr lang="en-US" dirty="0" smtClean="0"/>
              <a:t>Avulsion- Often from the separation of bone at the attachment of a ligament or tendon.  Usually occurs with powerful, quick twisting motions</a:t>
            </a:r>
          </a:p>
          <a:p>
            <a:endParaRPr lang="en-US" dirty="0"/>
          </a:p>
          <a:p>
            <a:r>
              <a:rPr lang="en-US" dirty="0" smtClean="0"/>
              <a:t>Blowout- A fracture to wall of the eye orbit</a:t>
            </a:r>
          </a:p>
          <a:p>
            <a:endParaRPr lang="en-US" dirty="0"/>
          </a:p>
          <a:p>
            <a:r>
              <a:rPr lang="en-US" dirty="0" err="1" smtClean="0"/>
              <a:t>Contrecoup</a:t>
            </a:r>
            <a:r>
              <a:rPr lang="en-US" dirty="0" smtClean="0"/>
              <a:t>- Fractures that occur on the opposite side of the trauma.  Usually in the skull</a:t>
            </a:r>
          </a:p>
          <a:p>
            <a:endParaRPr lang="en-US" dirty="0"/>
          </a:p>
          <a:p>
            <a:r>
              <a:rPr lang="en-US" dirty="0" smtClean="0"/>
              <a:t>Serrated- where two bony fragments create </a:t>
            </a:r>
            <a:r>
              <a:rPr lang="en-US" dirty="0" err="1" smtClean="0"/>
              <a:t>sawtooth</a:t>
            </a:r>
            <a:r>
              <a:rPr lang="en-US" dirty="0" smtClean="0"/>
              <a:t> edges putting organs at risk</a:t>
            </a:r>
          </a:p>
          <a:p>
            <a:endParaRPr lang="en-US" dirty="0"/>
          </a:p>
          <a:p>
            <a:r>
              <a:rPr lang="en-US" dirty="0" smtClean="0"/>
              <a:t>Depressed- most often in flat bones like the skull.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8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7753555" cy="924475"/>
          </a:xfrm>
        </p:spPr>
        <p:txBody>
          <a:bodyPr/>
          <a:lstStyle/>
          <a:p>
            <a:r>
              <a:rPr lang="en-US" dirty="0" smtClean="0"/>
              <a:t>Stress Fractures</a:t>
            </a:r>
            <a:endParaRPr lang="en-US" dirty="0"/>
          </a:p>
        </p:txBody>
      </p:sp>
      <p:pic>
        <p:nvPicPr>
          <p:cNvPr id="6146" name="Picture 2" descr="http://www.celebritydiagnosis.com/wp-content/uploads/2010/10/stress-fra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50769"/>
            <a:ext cx="284797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685800"/>
            <a:ext cx="426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been called: March, fatigue, and spontaneous </a:t>
            </a:r>
          </a:p>
          <a:p>
            <a:endParaRPr lang="en-US" dirty="0"/>
          </a:p>
          <a:p>
            <a:r>
              <a:rPr lang="en-US" dirty="0" smtClean="0"/>
              <a:t>Caused by: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Overload by muscle contraction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Altered stress distribution with muscle fatigue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Change in ground reaction force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Rhythmic repetitive stress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Most often in :</a:t>
            </a:r>
          </a:p>
          <a:p>
            <a:r>
              <a:rPr lang="en-US" dirty="0" smtClean="0"/>
              <a:t>Tibia</a:t>
            </a:r>
          </a:p>
          <a:p>
            <a:r>
              <a:rPr lang="en-US" dirty="0" smtClean="0"/>
              <a:t>Fibula</a:t>
            </a:r>
          </a:p>
          <a:p>
            <a:r>
              <a:rPr lang="en-US" dirty="0" smtClean="0"/>
              <a:t>Metatarsal shaft</a:t>
            </a:r>
          </a:p>
          <a:p>
            <a:r>
              <a:rPr lang="en-US" dirty="0" smtClean="0"/>
              <a:t>Calcaneus</a:t>
            </a:r>
          </a:p>
          <a:p>
            <a:r>
              <a:rPr lang="en-US" dirty="0" smtClean="0"/>
              <a:t>Femur</a:t>
            </a:r>
          </a:p>
          <a:p>
            <a:r>
              <a:rPr lang="en-US" dirty="0" smtClean="0"/>
              <a:t>Pars </a:t>
            </a:r>
            <a:r>
              <a:rPr lang="en-US" dirty="0" err="1" smtClean="0"/>
              <a:t>interarticularis</a:t>
            </a:r>
            <a:r>
              <a:rPr lang="en-US" dirty="0" smtClean="0"/>
              <a:t> of the lumbar vertebrae</a:t>
            </a:r>
          </a:p>
          <a:p>
            <a:r>
              <a:rPr lang="en-US" dirty="0" smtClean="0"/>
              <a:t>Ribs</a:t>
            </a:r>
          </a:p>
          <a:p>
            <a:r>
              <a:rPr lang="en-US" dirty="0" err="1" smtClean="0"/>
              <a:t>Humerus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4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learningradiology.com/caseofweek/caseoftheweekpix2012%20513-/cow518-1a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535" y="762000"/>
            <a:ext cx="527778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3562"/>
            <a:ext cx="7125113" cy="924475"/>
          </a:xfrm>
        </p:spPr>
        <p:txBody>
          <a:bodyPr/>
          <a:lstStyle/>
          <a:p>
            <a:r>
              <a:rPr lang="en-US" dirty="0" smtClean="0"/>
              <a:t>Epiphyseal Fractures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2895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accounts for 10% of all fractures in children</a:t>
            </a:r>
          </a:p>
          <a:p>
            <a:endParaRPr lang="en-US" dirty="0"/>
          </a:p>
          <a:p>
            <a:r>
              <a:rPr lang="en-US" dirty="0" smtClean="0"/>
              <a:t>Most common in wrist and ankle</a:t>
            </a:r>
          </a:p>
          <a:p>
            <a:endParaRPr lang="en-US" dirty="0" smtClean="0"/>
          </a:p>
          <a:p>
            <a:r>
              <a:rPr lang="en-US" dirty="0" smtClean="0"/>
              <a:t>75% occur in 10-16 year olds playing sports</a:t>
            </a:r>
          </a:p>
          <a:p>
            <a:endParaRPr lang="en-US" dirty="0"/>
          </a:p>
          <a:p>
            <a:r>
              <a:rPr lang="en-US" dirty="0" smtClean="0"/>
              <a:t>The ligaments and capsular structures are 2-5x stronger than the most </a:t>
            </a:r>
            <a:r>
              <a:rPr lang="en-US" dirty="0" err="1" smtClean="0"/>
              <a:t>vulnearble</a:t>
            </a:r>
            <a:r>
              <a:rPr lang="en-US" dirty="0" smtClean="0"/>
              <a:t> part of the growth 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5940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124</TotalTime>
  <Words>446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Trebuchet MS</vt:lpstr>
      <vt:lpstr>Verdana</vt:lpstr>
      <vt:lpstr>Wingdings 2</vt:lpstr>
      <vt:lpstr>Summer</vt:lpstr>
      <vt:lpstr>Fractures</vt:lpstr>
      <vt:lpstr>PowerPoint Presentation</vt:lpstr>
      <vt:lpstr>Bone Growth</vt:lpstr>
      <vt:lpstr>Classifications</vt:lpstr>
      <vt:lpstr>PowerPoint Presentation</vt:lpstr>
      <vt:lpstr>PowerPoint Presentation</vt:lpstr>
      <vt:lpstr>PowerPoint Presentation</vt:lpstr>
      <vt:lpstr>Stress Fractures</vt:lpstr>
      <vt:lpstr>Epiphyseal Fractures</vt:lpstr>
      <vt:lpstr>PowerPoint Presentation</vt:lpstr>
      <vt:lpstr>Apophyseal Injuries</vt:lpstr>
      <vt:lpstr>Wolff’s Law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</dc:title>
  <dc:creator>Dave</dc:creator>
  <cp:lastModifiedBy>Leslie, Julie</cp:lastModifiedBy>
  <cp:revision>15</cp:revision>
  <dcterms:created xsi:type="dcterms:W3CDTF">2012-10-15T01:50:36Z</dcterms:created>
  <dcterms:modified xsi:type="dcterms:W3CDTF">2016-02-04T04:30:42Z</dcterms:modified>
</cp:coreProperties>
</file>