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2" r:id="rId25"/>
    <p:sldId id="293" r:id="rId26"/>
    <p:sldId id="294" r:id="rId27"/>
    <p:sldId id="295" r:id="rId28"/>
    <p:sldId id="279" r:id="rId29"/>
    <p:sldId id="281" r:id="rId30"/>
    <p:sldId id="329" r:id="rId31"/>
    <p:sldId id="291" r:id="rId32"/>
    <p:sldId id="330" r:id="rId33"/>
    <p:sldId id="296" r:id="rId34"/>
    <p:sldId id="298" r:id="rId35"/>
    <p:sldId id="297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299" r:id="rId44"/>
    <p:sldId id="309" r:id="rId45"/>
    <p:sldId id="310" r:id="rId46"/>
    <p:sldId id="311" r:id="rId47"/>
    <p:sldId id="312" r:id="rId48"/>
    <p:sldId id="313" r:id="rId49"/>
    <p:sldId id="315" r:id="rId50"/>
    <p:sldId id="316" r:id="rId51"/>
    <p:sldId id="314" r:id="rId52"/>
    <p:sldId id="317" r:id="rId53"/>
    <p:sldId id="318" r:id="rId54"/>
    <p:sldId id="319" r:id="rId55"/>
    <p:sldId id="320" r:id="rId56"/>
    <p:sldId id="331" r:id="rId57"/>
    <p:sldId id="332" r:id="rId58"/>
    <p:sldId id="321" r:id="rId59"/>
    <p:sldId id="322" r:id="rId60"/>
    <p:sldId id="323" r:id="rId61"/>
    <p:sldId id="324" r:id="rId62"/>
    <p:sldId id="327" r:id="rId63"/>
    <p:sldId id="325" r:id="rId64"/>
    <p:sldId id="326" r:id="rId65"/>
    <p:sldId id="333" r:id="rId66"/>
    <p:sldId id="342" r:id="rId67"/>
    <p:sldId id="334" r:id="rId68"/>
    <p:sldId id="336" r:id="rId69"/>
    <p:sldId id="335" r:id="rId70"/>
    <p:sldId id="337" r:id="rId71"/>
    <p:sldId id="338" r:id="rId72"/>
    <p:sldId id="339" r:id="rId73"/>
    <p:sldId id="340" r:id="rId74"/>
    <p:sldId id="341" r:id="rId7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3D-8032-42DC-BAC5-277D7377793C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B0DD-FAA1-4570-990C-2BB5D2A518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3D-8032-42DC-BAC5-277D7377793C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B0DD-FAA1-4570-990C-2BB5D2A51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3D-8032-42DC-BAC5-277D7377793C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B0DD-FAA1-4570-990C-2BB5D2A51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3D-8032-42DC-BAC5-277D7377793C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B0DD-FAA1-4570-990C-2BB5D2A51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3D-8032-42DC-BAC5-277D7377793C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B0DD-FAA1-4570-990C-2BB5D2A51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3D-8032-42DC-BAC5-277D7377793C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B0DD-FAA1-4570-990C-2BB5D2A51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3D-8032-42DC-BAC5-277D7377793C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B0DD-FAA1-4570-990C-2BB5D2A51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3D-8032-42DC-BAC5-277D7377793C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B0DD-FAA1-4570-990C-2BB5D2A51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3D-8032-42DC-BAC5-277D7377793C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B0DD-FAA1-4570-990C-2BB5D2A51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3D-8032-42DC-BAC5-277D7377793C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B0DD-FAA1-4570-990C-2BB5D2A518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3D-8032-42DC-BAC5-277D7377793C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B0DD-FAA1-4570-990C-2BB5D2A518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5CB23D-8032-42DC-BAC5-277D7377793C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C4B0DD-FAA1-4570-990C-2BB5D2A51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AchTmXLqrqSPHM&amp;tbnid=nv355qErNSXyFM:&amp;ved=0CAUQjRw&amp;url=http://solomonsseal.wordpress.com/2011/03/15/joint-pain-and-injury-%E2%80%94-how-solomons-seal-may-help/&amp;ei=UNvxUuvgAcyDogTir4CACA&amp;bvm=bv.60799247,d.cGU&amp;psig=AFQjCNHx0f6eb2P9JYpKdeUafepW7zfIyw&amp;ust=1391668397377366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2gY0Z70rivfYvM&amp;tbnid=UGHuJl5-SrOriM:&amp;ved=0CAUQjRw&amp;url=http://cnx.org/content/m45538/latest/&amp;ei=LN3xUtnWOseDogSfwYDwCA&amp;psig=AFQjCNFJq_harUcQ4gVF79Nv2Yiv6-bI4A&amp;ust=1391668849778104" TargetMode="External"/><Relationship Id="rId2" Type="http://schemas.openxmlformats.org/officeDocument/2006/relationships/hyperlink" Target="http://www.google.com/url?sa=i&amp;rct=j&amp;q=&amp;esrc=s&amp;frm=1&amp;source=images&amp;cd=&amp;cad=rja&amp;docid=IfHPTeOCriKiHM&amp;tbnid=p8PWwAyo2gOmqM:&amp;ved=0CAUQjRw&amp;url=http://patienteducationcenter.org/articles/arthritis-the-musculoskeletal-system/&amp;ei=Dd3xUpumApGEogT7gYHABA&amp;psig=AFQjCNFJq_harUcQ4gVF79Nv2Yiv6-bI4A&amp;ust=139166884977810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5EA2dIhQrJH39M&amp;tbnid=iZibvHr2K9tCCM:&amp;ved=0CAUQjRw&amp;url=http://bosshin.com/impingement_and_cuff/&amp;ei=M-DxUuCEL8_qoAT3qICwCQ&amp;psig=AFQjCNEFB4ITqlwrEI1osP5cywl6208hvw&amp;ust=1391669661566175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zIZfEt8G9kC70M&amp;tbnid=Nh3u0BK4x5AM5M:&amp;ved=0CAUQjRw&amp;url=http://en.wikipedia.org/wiki/Deltoid_muscle&amp;ei=ZOHxUvKELdH1oAT9koGICA&amp;psig=AFQjCNHSwM-jJXvFSbOBpOqQk_jtuM1Y7w&amp;ust=1391669981413327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hyperlink" Target="http://www.google.com/url?sa=i&amp;rct=j&amp;q=&amp;esrc=s&amp;source=images&amp;cd=&amp;cad=rja&amp;uact=8&amp;docid=ZK-IXObkDQ0GGM&amp;tbnid=uyJ4LHzSdgLI3M:&amp;ved=0CAUQjRw&amp;url=http://tianlong-acupuncture.com/gluteus-m-en.htm&amp;ei=6HwVU7-SLMXnoATj2ILIDw&amp;bvm=bv.62333050,d.cGU&amp;psig=AFQjCNE9HHy_Yw44yw00EvI-abiQ8cfptw&amp;ust=1394003534181554" TargetMode="Externa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/url?sa=i&amp;rct=j&amp;q=&amp;esrc=s&amp;source=images&amp;cd=&amp;cad=rja&amp;docid=UHQoHIRfS5C2pM&amp;tbnid=pZl2a4fYwRaUPM:&amp;ved=0CAUQjRw&amp;url=http://injuryfix.com/archives/piriformis-syndrome.php&amp;ei=8s4WU63xOZHpoAT0v4L4DA&amp;bvm=bv.62286460,d.cGU&amp;psig=AFQjCNFo8qWZnHVi6UseNgAGV8OYjq_kLg&amp;ust=139408980640417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/url?sa=i&amp;rct=j&amp;q=&amp;esrc=s&amp;source=images&amp;cd=&amp;cad=rja&amp;uact=8&amp;docid=xnY_ZUDe_7ZHeM&amp;tbnid=rx4K3k9tL_jEVM:&amp;ved=0CAUQjRw&amp;url=http://davidpotach.com/does-quadriceps-atrophy-exist-in-individuals-with-patellofemoral-pain/&amp;ei=rX0VU9XIHZGGogS2-4KQDw&amp;bvm=bv.62333050,d.cGU&amp;psig=AFQjCNFLJOsD4DzdawEH1io5qk6_aQ4xwA&amp;ust=1394003742414662" TargetMode="Externa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/url?sa=i&amp;rct=j&amp;q=&amp;esrc=s&amp;source=images&amp;cd=&amp;cad=rja&amp;uact=8&amp;docid=GLeyTjWF37FBzM&amp;tbnid=Li3_lgzl2mgGNM:&amp;ved=0CAUQjRw&amp;url=http://depts.washington.edu/msatlas/204.html&amp;ei=OX8VU9OHFIn0oAS3j4KICw&amp;bvm=bv.62333050,d.cGU&amp;psig=AFQjCNElCg_RdNJOlCcVZi5yb9NUyxmfZQ&amp;ust=1394004096768350" TargetMode="Externa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/url?sa=i&amp;rct=j&amp;q=&amp;esrc=s&amp;source=images&amp;cd=&amp;cad=rja&amp;uact=8&amp;docid=cGh6S9e8PY_hEM&amp;tbnid=iDJE3eVQWq5yEM:&amp;ved=0CAUQjRw&amp;url=http://peakphysicaltherapy.net/pain-locator-hamstring&amp;ei=jn4VU8LEB4_2oATjxIHQCQ&amp;bvm=bv.62333050,d.cGU&amp;psig=AFQjCNFE1O2f4W9hoTxdYHHRtFwozTUW5Q&amp;ust=1394003915002966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com/url?sa=i&amp;rct=j&amp;q=&amp;esrc=s&amp;source=images&amp;cd=&amp;cad=rja&amp;uact=8&amp;docid=hZp2Ngv9XJGlwM&amp;tbnid=3606HkUCpXEEwM:&amp;ved=0CAUQjRw&amp;url=http://www.studyblue.com/notes/note/n/anatomy-lower-limb-/deck/8747221&amp;ei=aYAVU_STNpKJogTd14GACA&amp;bvm=bv.62333050,d.cGU&amp;psig=AFQjCNE2busReIUBd0bjRvZeS8EmDvFRpQ&amp;ust=1394004430946030" TargetMode="Externa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om/url?sa=i&amp;rct=j&amp;q=&amp;esrc=s&amp;source=images&amp;cd=&amp;cad=rja&amp;uact=8&amp;docid=HyS0jVD7redXtM&amp;tbnid=XVDM7X5me4iVUM:&amp;ved=0CAUQjRw&amp;url=http://www.erwinrgonzalez.com/2012/02/hip-injury-prevention-myrtl-routine/&amp;ei=ioEVU7OTKJHkoASIpYH4Ag&amp;bvm=bv.62333050,d.cGU&amp;psig=AFQjCNELSodc6jExeApAoWk-4bYAITDwBg&amp;ust=1394004647114577" TargetMode="Externa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/url?sa=i&amp;rct=j&amp;q=&amp;esrc=s&amp;source=images&amp;cd=&amp;cad=rja&amp;docid=IkzTw7JIAeVDIM&amp;tbnid=WyAW7zzvk3PjUM:&amp;ved=0CAUQjRw&amp;url=http://www.ecasd.k12.wi.us/faculty/mallen/ap_MusclePics.cfm?albumid%3D2858&amp;ei=ftAWU4CAJ8LyoAT_-YKgAg&amp;psig=AFQjCNFfLPhBCkDOtn3fKG2oPopLp-67BA&amp;ust=1394090422411832" TargetMode="Externa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url?sa=i&amp;rct=j&amp;q=&amp;esrc=s&amp;source=images&amp;cd=&amp;cad=rja&amp;docid=HLqVOL5JOt0MFM&amp;tbnid=OBgkYKMYjP4ynM:&amp;ved=0CAUQjRw&amp;url=http://noexcuseshealth.wordpress.com/2013/05/09/leg-exercise-calf-raises/&amp;ei=29AWU7CXEsL5oATxkoDoAQ&amp;psig=AFQjCNHwPTHGhd1I2T9OE78N0VZnAQovCQ&amp;ust=1394090560755663" TargetMode="Externa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com/url?sa=i&amp;rct=j&amp;q=&amp;esrc=s&amp;source=images&amp;cd=&amp;cad=rja&amp;docid=BrGWCxezaqXsrM&amp;tbnid=enHtPsbj2oKKLM:&amp;ved=0CAUQjRw&amp;url=http://imgarcade.com/1/fibularis-tertius-muscle/&amp;ei=itEWU9n6IMbpoAS43IGoAw&amp;psig=AFQjCNFLJOWdv4KKqPmEBb5o7QDzfgUZlQ&amp;ust=1394090753793054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743200"/>
            <a:ext cx="4419600" cy="1600327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Muscular 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625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picturesdepot.com/photo/c/cardiac_muscle-13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781800" cy="540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0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Muscle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572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Contractibility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Excitability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Extensibility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Elasticity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9745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848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Contractibility-</a:t>
            </a:r>
            <a:r>
              <a:rPr lang="en-US" sz="3200" dirty="0" smtClean="0"/>
              <a:t> the ability to shorten or reduce the distance between parts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FF00"/>
                </a:solidFill>
              </a:rPr>
              <a:t>Excitability-</a:t>
            </a:r>
            <a:r>
              <a:rPr lang="en-US" sz="3200" dirty="0" smtClean="0"/>
              <a:t> The ability to respond to stimuli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FF00"/>
                </a:solidFill>
              </a:rPr>
              <a:t>Extensibility-</a:t>
            </a:r>
            <a:r>
              <a:rPr lang="en-US" sz="3200" dirty="0" smtClean="0"/>
              <a:t> the ability to lengthen and increase the distance between two parts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FF00"/>
                </a:solidFill>
              </a:rPr>
              <a:t>Elasticity-</a:t>
            </a:r>
            <a:r>
              <a:rPr lang="en-US" sz="3200" dirty="0" smtClean="0"/>
              <a:t> The ability to return to original form after being compressed or stretched</a:t>
            </a:r>
          </a:p>
        </p:txBody>
      </p:sp>
    </p:spTree>
    <p:extLst>
      <p:ext uri="{BB962C8B-B14F-4D97-AF65-F5344CB8AC3E}">
        <p14:creationId xmlns:p14="http://schemas.microsoft.com/office/powerpoint/2010/main" val="288773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All muscles contain:</a:t>
            </a:r>
          </a:p>
          <a:p>
            <a:pPr lvl="1"/>
            <a:r>
              <a:rPr lang="en-US" sz="2400" dirty="0"/>
              <a:t>A fleshy center, often the widest part, known as a belly.</a:t>
            </a:r>
          </a:p>
          <a:p>
            <a:pPr lvl="1"/>
            <a:r>
              <a:rPr lang="en-US" sz="2400" dirty="0"/>
              <a:t>Two ends that attach to other </a:t>
            </a:r>
            <a:r>
              <a:rPr lang="en-US" sz="2400" dirty="0" smtClean="0"/>
              <a:t>tissues</a:t>
            </a:r>
          </a:p>
          <a:p>
            <a:pPr lvl="1"/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Muscles connect to bone by one main tissue</a:t>
            </a:r>
          </a:p>
          <a:p>
            <a:pPr lvl="1"/>
            <a:r>
              <a:rPr lang="en-US" sz="2400" dirty="0" smtClean="0"/>
              <a:t>Tendons</a:t>
            </a:r>
          </a:p>
          <a:p>
            <a:pPr lvl="1"/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Sometimes the tendon spreads out to form an </a:t>
            </a:r>
            <a:r>
              <a:rPr lang="en-US" sz="2800" dirty="0" err="1" smtClean="0"/>
              <a:t>apponeurosis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2749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The name of a muscle generally tells something about its structure, location, or function.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447800"/>
            <a:ext cx="3962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They are name for the following: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Shape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Attachment sites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Number of heads of origin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Direction of Fibers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Most </a:t>
            </a:r>
            <a:r>
              <a:rPr lang="en-US" sz="2800" dirty="0"/>
              <a:t>muscles are named by a combination of methods</a:t>
            </a:r>
          </a:p>
        </p:txBody>
      </p:sp>
      <p:pic>
        <p:nvPicPr>
          <p:cNvPr id="8194" name="Picture 2" descr="http://shit365.com/wp-content/uploads/Big-muscle-but-very-small-d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29" y="1377046"/>
            <a:ext cx="4199442" cy="487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56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0065" y="152400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Origin-</a:t>
            </a:r>
            <a:r>
              <a:rPr lang="en-US" sz="2000" dirty="0" smtClean="0"/>
              <a:t> The part of the skeletal muscle that is attached to the fixed part of a bone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FF00"/>
                </a:solidFill>
              </a:rPr>
              <a:t>Insertion-</a:t>
            </a:r>
            <a:r>
              <a:rPr lang="en-US" sz="2000" dirty="0" smtClean="0"/>
              <a:t> The part of the skeletal muscle that is attached to the moveable part of a bone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FF00"/>
                </a:solidFill>
              </a:rPr>
              <a:t>Belly-</a:t>
            </a:r>
            <a:r>
              <a:rPr lang="en-US" sz="2000" dirty="0" smtClean="0"/>
              <a:t> The central part of a muscle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FF00"/>
                </a:solidFill>
              </a:rPr>
              <a:t>Prime Mover- </a:t>
            </a:r>
            <a:r>
              <a:rPr lang="en-US" sz="2000" dirty="0" smtClean="0"/>
              <a:t>Muscle that provides movement in a single direction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FF00"/>
                </a:solidFill>
              </a:rPr>
              <a:t>Antagonist-</a:t>
            </a:r>
            <a:r>
              <a:rPr lang="en-US" sz="2000" dirty="0" smtClean="0"/>
              <a:t> A muscle whose action opposes the action of another muscle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FF00"/>
                </a:solidFill>
              </a:rPr>
              <a:t>Agonist-</a:t>
            </a:r>
            <a:r>
              <a:rPr lang="en-US" sz="2000" dirty="0" smtClean="0"/>
              <a:t> The muscle doing the work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FF00"/>
                </a:solidFill>
              </a:rPr>
              <a:t>Synergist-</a:t>
            </a:r>
            <a:r>
              <a:rPr lang="en-US" sz="2000" dirty="0" smtClean="0"/>
              <a:t> Muscle that help steady a joint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071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LEVERS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457200" y="1371600"/>
            <a:ext cx="7772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Skeletal muscles employ simple machines to increase the efficiency of their work at a joint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The movements of most skeletal muscles are accomplished through a systems of levers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Components of the system</a:t>
            </a:r>
          </a:p>
          <a:p>
            <a:pPr lvl="1"/>
            <a:r>
              <a:rPr lang="en-US" sz="2400" b="1" dirty="0">
                <a:solidFill>
                  <a:srgbClr val="FFC000"/>
                </a:solidFill>
              </a:rPr>
              <a:t>Lever Arm</a:t>
            </a:r>
            <a:r>
              <a:rPr lang="en-US" sz="2400" dirty="0" smtClean="0"/>
              <a:t>— the </a:t>
            </a:r>
            <a:r>
              <a:rPr lang="en-US" sz="2400" dirty="0"/>
              <a:t>arm used to move something</a:t>
            </a:r>
          </a:p>
          <a:p>
            <a:pPr lvl="1"/>
            <a:r>
              <a:rPr lang="en-US" sz="2400" b="1" dirty="0">
                <a:solidFill>
                  <a:srgbClr val="FFC000"/>
                </a:solidFill>
              </a:rPr>
              <a:t>Fulcrum</a:t>
            </a:r>
            <a:r>
              <a:rPr lang="en-US" sz="2400" dirty="0"/>
              <a:t>– fixed point (the joint being used)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</a:rPr>
              <a:t>Force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4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Class Levers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8153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In a 1</a:t>
            </a:r>
            <a:r>
              <a:rPr lang="en-US" sz="2800" baseline="30000" dirty="0"/>
              <a:t>st</a:t>
            </a:r>
            <a:r>
              <a:rPr lang="en-US" sz="2800" dirty="0"/>
              <a:t> class lever, </a:t>
            </a:r>
          </a:p>
          <a:p>
            <a:pPr lvl="1"/>
            <a:r>
              <a:rPr lang="en-US" sz="2400" dirty="0"/>
              <a:t>The force is applied at one end of the lever </a:t>
            </a:r>
            <a:r>
              <a:rPr lang="en-US" sz="2400" dirty="0" smtClean="0"/>
              <a:t>arm,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weight to be moved is at the other </a:t>
            </a:r>
            <a:r>
              <a:rPr lang="en-US" sz="2400" dirty="0" smtClean="0"/>
              <a:t>end and,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fulcrum (joint) is at a point between the two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An example is trying to lift a box with a </a:t>
            </a:r>
            <a:r>
              <a:rPr lang="en-US" sz="2800" dirty="0" smtClean="0"/>
              <a:t>crowbar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In the body, looking up to the sky.</a:t>
            </a:r>
          </a:p>
          <a:p>
            <a:pPr lvl="1"/>
            <a:r>
              <a:rPr lang="en-US" sz="2400" dirty="0"/>
              <a:t>The Neck joint acts as the </a:t>
            </a:r>
            <a:r>
              <a:rPr lang="en-US" sz="2400" dirty="0">
                <a:solidFill>
                  <a:srgbClr val="FFC000"/>
                </a:solidFill>
              </a:rPr>
              <a:t>fulcrum</a:t>
            </a:r>
          </a:p>
          <a:p>
            <a:pPr lvl="1"/>
            <a:r>
              <a:rPr lang="en-US" sz="2400" dirty="0"/>
              <a:t>The Trapezius muscle (in the back of the neck) act as the applied </a:t>
            </a:r>
            <a:r>
              <a:rPr lang="en-US" sz="2400" dirty="0">
                <a:solidFill>
                  <a:srgbClr val="FFC000"/>
                </a:solidFill>
              </a:rPr>
              <a:t>force</a:t>
            </a:r>
          </a:p>
          <a:p>
            <a:pPr lvl="1"/>
            <a:r>
              <a:rPr lang="en-US" sz="2400" dirty="0"/>
              <a:t>The face is the weight to be moved </a:t>
            </a:r>
          </a:p>
        </p:txBody>
      </p:sp>
    </p:spTree>
    <p:extLst>
      <p:ext uri="{BB962C8B-B14F-4D97-AF65-F5344CB8AC3E}">
        <p14:creationId xmlns:p14="http://schemas.microsoft.com/office/powerpoint/2010/main" val="439311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Class Levers</a:t>
            </a:r>
            <a:endParaRPr lang="en-US" sz="4800" dirty="0"/>
          </a:p>
        </p:txBody>
      </p:sp>
      <p:pic>
        <p:nvPicPr>
          <p:cNvPr id="3" name="Picture 6" descr="Fistle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61143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l1le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3733800" cy="2651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615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</a:t>
            </a:r>
            <a:r>
              <a:rPr lang="en-US" sz="4800" baseline="30000" dirty="0" smtClean="0"/>
              <a:t>nd</a:t>
            </a:r>
            <a:r>
              <a:rPr lang="en-US" sz="4800" dirty="0" smtClean="0"/>
              <a:t> Class Levers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16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In a 2</a:t>
            </a:r>
            <a:r>
              <a:rPr lang="en-US" sz="2800" baseline="30000" dirty="0"/>
              <a:t>nd</a:t>
            </a:r>
            <a:r>
              <a:rPr lang="en-US" sz="2800" dirty="0"/>
              <a:t> class lever, </a:t>
            </a:r>
          </a:p>
          <a:p>
            <a:pPr lvl="1"/>
            <a:r>
              <a:rPr lang="en-US" sz="2400" dirty="0"/>
              <a:t>The force is applied at one end of the lever arm,</a:t>
            </a:r>
          </a:p>
          <a:p>
            <a:pPr lvl="1"/>
            <a:r>
              <a:rPr lang="en-US" sz="2400" dirty="0"/>
              <a:t>The fulcrum (joint) is at the other end of the lever arm.</a:t>
            </a:r>
          </a:p>
          <a:p>
            <a:pPr lvl="1"/>
            <a:r>
              <a:rPr lang="en-US" sz="2400" dirty="0"/>
              <a:t>The weight to be moved is in the </a:t>
            </a:r>
            <a:r>
              <a:rPr lang="en-US" sz="2400" dirty="0" smtClean="0"/>
              <a:t>middle</a:t>
            </a:r>
          </a:p>
          <a:p>
            <a:pPr lvl="1"/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An example is a </a:t>
            </a:r>
            <a:r>
              <a:rPr lang="en-US" sz="2800" dirty="0" smtClean="0"/>
              <a:t>Wheelbarrow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In the body, Standing on your “tip-toes”</a:t>
            </a:r>
          </a:p>
          <a:p>
            <a:pPr lvl="1"/>
            <a:r>
              <a:rPr lang="en-US" sz="2400" dirty="0"/>
              <a:t>The ball of the foot acts as the </a:t>
            </a:r>
            <a:r>
              <a:rPr lang="en-US" sz="2400" dirty="0">
                <a:solidFill>
                  <a:srgbClr val="FFC000"/>
                </a:solidFill>
              </a:rPr>
              <a:t>fulcrum</a:t>
            </a:r>
          </a:p>
          <a:p>
            <a:pPr lvl="1"/>
            <a:r>
              <a:rPr lang="en-US" sz="2400" dirty="0"/>
              <a:t>The calf muscle act as the applied </a:t>
            </a:r>
            <a:r>
              <a:rPr lang="en-US" sz="2400" dirty="0">
                <a:solidFill>
                  <a:srgbClr val="FFC000"/>
                </a:solidFill>
              </a:rPr>
              <a:t>force</a:t>
            </a:r>
          </a:p>
          <a:p>
            <a:pPr lvl="1"/>
            <a:r>
              <a:rPr lang="en-US" sz="2400" dirty="0"/>
              <a:t>The body weight is the </a:t>
            </a:r>
            <a:r>
              <a:rPr lang="en-US" sz="2400" dirty="0">
                <a:solidFill>
                  <a:srgbClr val="FFC000"/>
                </a:solidFill>
              </a:rPr>
              <a:t>weight</a:t>
            </a:r>
            <a:r>
              <a:rPr lang="en-US" sz="2400" dirty="0"/>
              <a:t> to be moved </a:t>
            </a:r>
          </a:p>
        </p:txBody>
      </p:sp>
    </p:spTree>
    <p:extLst>
      <p:ext uri="{BB962C8B-B14F-4D97-AF65-F5344CB8AC3E}">
        <p14:creationId xmlns:p14="http://schemas.microsoft.com/office/powerpoint/2010/main" val="213164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Muscular 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6002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“The </a:t>
            </a:r>
            <a:r>
              <a:rPr lang="en-US" sz="2800" b="1" dirty="0"/>
              <a:t>muscular system</a:t>
            </a:r>
            <a:r>
              <a:rPr lang="en-US" sz="2800" dirty="0"/>
              <a:t> is an organ system consisting of skeletal, smooth and cardiac muscles. It permits movement of the body, maintains posture, and circulates blood throughout the </a:t>
            </a:r>
            <a:r>
              <a:rPr lang="en-US" sz="2800" dirty="0" smtClean="0"/>
              <a:t>body.”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300756" y="4267200"/>
            <a:ext cx="446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http://en.wikipedia.org/wiki/Muscular_system</a:t>
            </a:r>
          </a:p>
        </p:txBody>
      </p:sp>
    </p:spTree>
    <p:extLst>
      <p:ext uri="{BB962C8B-B14F-4D97-AF65-F5344CB8AC3E}">
        <p14:creationId xmlns:p14="http://schemas.microsoft.com/office/powerpoint/2010/main" val="420570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</a:t>
            </a:r>
            <a:r>
              <a:rPr lang="en-US" sz="4800" baseline="30000" dirty="0" smtClean="0"/>
              <a:t>nd</a:t>
            </a:r>
            <a:r>
              <a:rPr lang="en-US" sz="4800" dirty="0" smtClean="0"/>
              <a:t> Class Levers</a:t>
            </a:r>
            <a:endParaRPr lang="en-US" sz="4800" dirty="0"/>
          </a:p>
        </p:txBody>
      </p:sp>
      <p:pic>
        <p:nvPicPr>
          <p:cNvPr id="3" name="Picture 9" descr="Secondle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286000"/>
            <a:ext cx="1924050" cy="3505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8" descr="cl2le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2050" y="1760538"/>
            <a:ext cx="3943350" cy="2800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224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Class Levers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533400" y="1295400"/>
            <a:ext cx="7772400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In a 3</a:t>
            </a:r>
            <a:r>
              <a:rPr lang="en-US" sz="2800" baseline="30000" dirty="0"/>
              <a:t>rd</a:t>
            </a:r>
            <a:r>
              <a:rPr lang="en-US" sz="2800" dirty="0"/>
              <a:t> class lever,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weight to be moved is at one end of the lever arm,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fulcrum (joint) is at the other end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applied force is close to the fulcrum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An example is lifting a shovel of </a:t>
            </a:r>
            <a:r>
              <a:rPr lang="en-US" sz="2800" dirty="0" smtClean="0"/>
              <a:t>dirt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In the body, flexing the forearm at the elbow joint to lift a weight.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elbow joint acts as the </a:t>
            </a:r>
            <a:r>
              <a:rPr lang="en-US" sz="2400" dirty="0">
                <a:solidFill>
                  <a:srgbClr val="FFC000"/>
                </a:solidFill>
              </a:rPr>
              <a:t>fulcrum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Biceps muscle contracting acts as the applied </a:t>
            </a:r>
            <a:r>
              <a:rPr lang="en-US" sz="2400" dirty="0">
                <a:solidFill>
                  <a:srgbClr val="FFC000"/>
                </a:solidFill>
              </a:rPr>
              <a:t>force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weight in the hands and weight of the forearm is the </a:t>
            </a:r>
            <a:r>
              <a:rPr lang="en-US" sz="2400" dirty="0">
                <a:solidFill>
                  <a:srgbClr val="FFC000"/>
                </a:solidFill>
              </a:rPr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3524832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Class Levers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A 3</a:t>
            </a:r>
            <a:r>
              <a:rPr lang="en-US" sz="3200" baseline="30000" dirty="0"/>
              <a:t>rd</a:t>
            </a:r>
            <a:r>
              <a:rPr lang="en-US" sz="3200" dirty="0"/>
              <a:t> class lever is the most common lever of the body.</a:t>
            </a:r>
          </a:p>
        </p:txBody>
      </p:sp>
      <p:pic>
        <p:nvPicPr>
          <p:cNvPr id="4" name="Picture 5" descr="thirdLev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5147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l3le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2004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68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447800"/>
            <a:ext cx="74676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If you have ever used a screwdriver to pry open a can of paint, you know that the screwdriver (Lever) made the work easier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The leverage of a muscle is improved as the distance from the insertion to the joint (fulcrum) is increased.  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A muscle with an insertion relatively far from a joint has more power than a muscle with an insertion closer to the joint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Reason: the longer lever arm between the joint and insertion produces more power. 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 smtClean="0"/>
              <a:t>Think of a baseball pitcher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14400" y="5334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Leverage: Mechanical Advantage</a:t>
            </a:r>
          </a:p>
        </p:txBody>
      </p:sp>
    </p:spTree>
    <p:extLst>
      <p:ext uri="{BB962C8B-B14F-4D97-AF65-F5344CB8AC3E}">
        <p14:creationId xmlns:p14="http://schemas.microsoft.com/office/powerpoint/2010/main" val="2487106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Muscle Strains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752600" y="745177"/>
            <a:ext cx="5638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“Muscle </a:t>
            </a:r>
            <a:r>
              <a:rPr lang="en-US" sz="3200" b="1" dirty="0"/>
              <a:t>strain -- or muscle pull or even a muscle tear -- implies damage to a muscle or its attaching </a:t>
            </a:r>
            <a:r>
              <a:rPr lang="en-US" sz="3200" b="1" dirty="0" smtClean="0"/>
              <a:t>tendons.”</a:t>
            </a:r>
          </a:p>
          <a:p>
            <a:endParaRPr lang="en-US" sz="3200" b="1" dirty="0"/>
          </a:p>
          <a:p>
            <a:r>
              <a:rPr lang="en-US" sz="3200" b="1" dirty="0" smtClean="0"/>
              <a:t>-Webmd.com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94370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Signs and Symptoms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Swelling, bruising or redness, or open cuts due to the </a:t>
            </a:r>
            <a:r>
              <a:rPr lang="en-US" sz="2400" dirty="0" smtClean="0"/>
              <a:t>injury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Pain at </a:t>
            </a:r>
            <a:r>
              <a:rPr lang="en-US" sz="2400" dirty="0" smtClean="0"/>
              <a:t>rest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Pain when the specific muscle or the joint in relation to that muscle is </a:t>
            </a:r>
            <a:r>
              <a:rPr lang="en-US" sz="2400" dirty="0" smtClean="0"/>
              <a:t>used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Weakness of the muscle or tendons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Inability </a:t>
            </a:r>
            <a:r>
              <a:rPr lang="en-US" sz="2400" dirty="0"/>
              <a:t>to use the muscle at all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442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Sprains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828800" y="601683"/>
            <a:ext cx="548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“A </a:t>
            </a:r>
            <a:r>
              <a:rPr lang="en-US" sz="3200" b="1" dirty="0"/>
              <a:t>sprain is a stretch or tear in a ligament (the bands of fibrous tissue that connect our bones at the joints</a:t>
            </a:r>
            <a:r>
              <a:rPr lang="en-US" sz="3200" b="1" dirty="0" smtClean="0"/>
              <a:t>).”</a:t>
            </a:r>
          </a:p>
          <a:p>
            <a:endParaRPr lang="en-US" sz="3200" b="1" dirty="0"/>
          </a:p>
          <a:p>
            <a:r>
              <a:rPr lang="en-US" sz="3200" b="1" dirty="0" smtClean="0"/>
              <a:t>- Webmd.com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20375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Signs and Symptoms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7640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Pain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Swelling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Bruising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Limited ability to move the affected </a:t>
            </a:r>
            <a:r>
              <a:rPr lang="en-US" sz="2400" dirty="0" smtClean="0"/>
              <a:t>joint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At the time of injury, you may hear or feel a "pop" in your joint</a:t>
            </a:r>
          </a:p>
        </p:txBody>
      </p:sp>
    </p:spTree>
    <p:extLst>
      <p:ext uri="{BB962C8B-B14F-4D97-AF65-F5344CB8AC3E}">
        <p14:creationId xmlns:p14="http://schemas.microsoft.com/office/powerpoint/2010/main" val="519676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8" y="152400"/>
            <a:ext cx="8229600" cy="1143000"/>
          </a:xfrm>
        </p:spPr>
        <p:txBody>
          <a:bodyPr/>
          <a:lstStyle/>
          <a:p>
            <a:r>
              <a:rPr lang="en-US" dirty="0" smtClean="0"/>
              <a:t>A Muscle Fiber</a:t>
            </a:r>
            <a:endParaRPr lang="en-US" dirty="0"/>
          </a:p>
        </p:txBody>
      </p:sp>
      <p:pic>
        <p:nvPicPr>
          <p:cNvPr id="1025" name="Picture 1" descr="http://people.eku.edu/ritchisong/301images/muscle_stru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356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10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Epimysium</a:t>
            </a:r>
            <a:r>
              <a:rPr lang="en-US" sz="2000" dirty="0" smtClean="0"/>
              <a:t>- The outermost layer, surrounding the whole muscle</a:t>
            </a:r>
          </a:p>
          <a:p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2000" b="1" dirty="0" smtClean="0">
                <a:solidFill>
                  <a:srgbClr val="FFC000"/>
                </a:solidFill>
              </a:rPr>
              <a:t>Perimysium- </a:t>
            </a:r>
            <a:r>
              <a:rPr lang="en-US" sz="2000" dirty="0" smtClean="0"/>
              <a:t>Surrounds bundles of fascicles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FFC000"/>
                </a:solidFill>
              </a:rPr>
              <a:t>Fascicles- </a:t>
            </a:r>
            <a:r>
              <a:rPr lang="en-US" sz="2000" dirty="0" smtClean="0"/>
              <a:t>Surrounds bundles of muscle fibers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FFC000"/>
                </a:solidFill>
              </a:rPr>
              <a:t>Endomysium-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Separating each muscle fiber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FFC000"/>
                </a:solidFill>
              </a:rPr>
              <a:t>Muscle fiber- </a:t>
            </a:r>
            <a:r>
              <a:rPr lang="en-US" sz="2000" b="1" dirty="0" smtClean="0"/>
              <a:t>a </a:t>
            </a:r>
            <a:r>
              <a:rPr lang="en-US" sz="2000" dirty="0" smtClean="0"/>
              <a:t>cylindrical</a:t>
            </a:r>
            <a:r>
              <a:rPr lang="en-US" sz="2000" dirty="0"/>
              <a:t>, multinucleate cell composed of numerous myofibrils that contracts when </a:t>
            </a:r>
            <a:r>
              <a:rPr lang="en-US" sz="2000" dirty="0" smtClean="0"/>
              <a:t>stimulated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C000"/>
                </a:solidFill>
              </a:rPr>
              <a:t>Myofibril-</a:t>
            </a:r>
            <a:r>
              <a:rPr lang="en-US" sz="2000" dirty="0" smtClean="0"/>
              <a:t> a filament of contractile protein within a muscle cell.  </a:t>
            </a:r>
          </a:p>
          <a:p>
            <a:endParaRPr lang="en-US" sz="2000" dirty="0" smtClean="0"/>
          </a:p>
          <a:p>
            <a:r>
              <a:rPr lang="en-US" sz="2000" dirty="0" smtClean="0"/>
              <a:t>The epimysium, perimysium, and endomysium are all continuous and contribute to the connective tissue that attaches muscle to other structures.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8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Definition of Musculoskeletal System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066800" y="175260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“all </a:t>
            </a:r>
            <a:r>
              <a:rPr lang="en-US" sz="2800" dirty="0"/>
              <a:t>the muscles, bones, joints, and related structures, such as the tendons and connective tissue, that function in the stability and movement of the parts and organs of the </a:t>
            </a:r>
            <a:r>
              <a:rPr lang="en-US" sz="2800" dirty="0" smtClean="0"/>
              <a:t>body.”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14400" y="45720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http://medical-dictionary.thefreedictionary.com/musculoskeletal+system</a:t>
            </a:r>
          </a:p>
        </p:txBody>
      </p:sp>
    </p:spTree>
    <p:extLst>
      <p:ext uri="{BB962C8B-B14F-4D97-AF65-F5344CB8AC3E}">
        <p14:creationId xmlns:p14="http://schemas.microsoft.com/office/powerpoint/2010/main" val="2241911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057400"/>
            <a:ext cx="6910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Fibrous (a), Cartilaginous (b), </a:t>
            </a:r>
            <a:r>
              <a:rPr lang="en-US" sz="2800" b="1" dirty="0"/>
              <a:t>or </a:t>
            </a:r>
            <a:r>
              <a:rPr lang="en-US" sz="2800" b="1" dirty="0" smtClean="0"/>
              <a:t>Synovial (c)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042916" y="6096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The articulation of two bones</a:t>
            </a:r>
          </a:p>
        </p:txBody>
      </p:sp>
      <p:pic>
        <p:nvPicPr>
          <p:cNvPr id="2050" name="Picture 2" descr="http://solomonsseal.files.wordpress.com/2011/03/hingejoi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25852"/>
            <a:ext cx="3604715" cy="32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69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772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Fibrous &amp; Cartilaginous joints have little to no movement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Synovial joints allow for different movements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hQSERQUExQUFRQSFxgYGBcVFhwXFRgYGB0WFxgXFhgYGyYeGB0jGxYXHzIgIycpLCwsGh4xNTAqNScrLCkBCQoKDgwOGg8PFykcHBwpLCwsKSkpLCkpKSksKSkpLCksKSwsLCkpKSkpKSkpLCksKSkpKSkpLCwpKSkpKSksKf/AABEIARYAtQMBIgACEQEDEQH/xAAbAAACAwEBAQAAAAAAAAAAAAAABQMEBgIBB//EAEYQAAIBAgMEBwQHBgQFBQEAAAECEQADBBIhBTFBUQYTImFxgZEyUqGxI0JicoKywRUzQ5LR8BSiwuEkU2Oz8XODo9LiNP/EABcBAQEBAQAAAAAAAAAAAAAAAAABAgP/xAAeEQEBAAMBAQADAQAAAAAAAAAAAQIRMSFBEiJRMv/aAAwDAQACEQMRAD8A+40UUUBRRRQZzpY943MGlksOsvMHC3OrlVtXHguEaBKgxGu6kdrppfTsi1nGXFPr1jNnt3MX1dqSTrcFoFeQRhHaSN1iMSqLmdgoHEmPLvPdS7EbaIEhIX3rpyDyWCx8CBRZNsli+l2IuLZWbaZ7loh7ZJN4f4myhFs27jBItkl1JfQ8BMXtudKbti9iAmQBWtjPczvbX6C5dAyhhBdkCCI1PEwDbudI7pPZK/yEfNyfgKUdGtoXbdlWRbU3FQscjZmhQolg/BQBu4VNxdO16XYlSctsAdY7OtzrHYAXMJbyKc0KYxDHdAybt9aPohj7t7D5rzq9xbt5GyrkjJcdQpWTBgDyI37zzhukh/i2mH2kOceawG9AacYbFLcXMjBlPEGfLuPdV2iWiiiiCiiigKKKKAorg3lmJE8pE13QFFFFAUUUUBRRRQFFFFAVVxuN6sCBmdvZXdMbyTwUcT8yQDPevBVLMYCgknkBqTSZGPau3NGYSR7qjUJ5cebE91S3TWOO1fG4kW/pLhz3DOXgBzCD6g5neeJOgpOue62ZzPIcAOQHCumm6+ZvTkOApraw4ArG3RWsYISJ51B0fI/w1nTci/KrWKBdHVGKkqQHG9SQQGXmRvqn0f2M2Hw9u091rrICM5EE6kgRJ0AgbzuqIadZ3UKIOZDkfmNzdzr9YfEcCKjNnvNc5SOM+NFN8PtxDo5yOPaXUxO4ggaqYMHuO4ggTfta173wP9KRC+ysHUdtOHvKfaTzjQ8CAedaWxfDqrKZVgCD3HUV0l25WaV/2ta974H+lH7Wte98D/SrlFVCrHbZEBbTAu5ygkGBoWLa74CnTnFZnam0rodlW65CCXDMO3pmK6AZdPdjU7oEVssfghdWJgghlbfDDcY4jeCOIJrA7atG1eu9cyqpyzkzFnDCMqiOzMNxMAHxrGW3XC469PWwFvLoN4+dcbJ2o1q8tskm25ygHXKTujunSO+qK9ILRsm7JCLoZBBB5RFQYDGrfvWchP7xSZBBEHNuPAgHXuqRK+hUUUV0cxRRRQFFFFAUUUUC7a7Tkt+82Y/dSG/NkHgTVLaR+jYc4HqQPlNWsYZv/dt/mb/8VU2k0Jm9wgnw3H5z5Vi9dsf8qmCw9SYu+B2eJ+VKMN0mAxLWrgADHsNwPce+vL98jEPPGMvhA/3rKGytuFThhE0uN7XyqbPw30E5uA1yTQbmlRxQdEUy6P3tHT3WzD7ryfzh6Uvejxq/sZSLx77Zn8LCPzH1q49TLh9RRRXRzFZTpfstWZXYOwcqoKHtKy5ogcjJ8zWrqjtjBtctwvtAhh3xPpUqx89xGDkqihmsspLE7ix+se8AL/Zp70a2eDdUqHHV5XLudSCGVVUciCd/CKqN2EKx7Omu+eXLhxrQ9FtmPbQtc0LhQFO8KsgT367u70kjVp7RRRWmBRRRQFFFFAUUUUCvG6Xh9q2f8rD/AO9LtsXSQLY3vv7lH9SI8JprthIVbn/KaT9wgq/oDm/DVHaCdnMN6g+nH5TWMnbG/q+ddIbBN1UXVmOg48KcbXudW9nn2gTz9mPmfWrOGxFtrxMAPz7jvjlTLauzrN1AGOq7iOFRkrTE6zVtcUOdKLuHsJocWPQEj0NTDZ6wpF244cgLCZAZ1HaYQBAJmgYNjwOOvKu1xBO4H0pO202tOUt2kGX2ixljv3NGo0OtaDA7RDDVYNRXVnDne2/4Cmey0+nP2bf520/7Zqu14RpV7YKSjXD/ABTK/cHZX1gt+Krj1MuGlFFIdu7ae1cVEGh9pwM2XjBWOXLXWujmfVy9wASSAO/Sste6QW95xLtpP0aZQSdAN8jzpOu1nuEuWzEaa5SFj7NxNJ5zvFTa6VtroGv3HBk9cIOZZjeCDM6QI7Q3Ddw+kWbwYaEHwM/KvnN1XY9YXQHMrewIBAEAoFg8JPzqa5tR1i5IUrxGRfwnIhLeBqbWx9EorI4Pb6EAtiHVz7QIBUHfIk7j3a1a2V0hd7wSc9tt1zKUHcACJ1Pzq7TTSUUUVUFFFFAUUUUHjLIg6g1jukOEIC2WZwpkLlMZ00gE8Su4jiIPONlVfG4JbqZWGm8Eb1I3Mp4EVLNrLp8xx2ynzZ0kGqy4O7cBNx3iYiYEeArXbSw96yQGFvq5H0pnLB0lwPYjTjBnQjdUFnA5tGfsFoJRcqwY+u09+48OFZ1WtwstYJGw1ohVzW+ydAJgwQTHEDfVlbr3riZoC2/ZRRCg+yo7zMa8gat3bCKri2AEnSDIkAAmeOoOtS7Mw8NbHEksfIGKjSltXYjHEKLZEm1xnQJIE/eJNTbLuItkFokj41pI4/HuqnZwq3GJsok8buUZRzy++3hpzPAutWSelOz1OJuZFnINbjDgvug+827uEngJ2yIAAAIA0AG4CoMHgltLlUbySTxZjvZjxJ/vSrFbk0427FZfbOFL4nKphnCrPLSSfILPpWopJhxmxjH3Vb/Sn6GlIwm1cIbd42nIGUBQT7M6EGORPw8KabKwbvmzLbBESbhy59+sKDm7yBXvSk5sRcaM6iARxGURKgSdDPDnOmtS7Ii3bB+ihzKm6FLxugKGOkjgpmd1T6vxwUIB9mFkdkdkcokA0bRwJVAVWy2o7KEk+OQqs11e3uezvOoEDhplIHyqxjvpEdR1J0mUULcAGphSykzG7LrPGn9P4zdlSLygHM5btRzYqIPM+Gk+FavBbNNm9atuZKlSGGgIOgHkVj0rPbJIFxHAKorqZOjtlOumgIAnQab95rabcEXLLjgG+BVh8jUU7ooorbAooooCiiigK8Jivap7Z2f1+HvWc2Xrrb28w+rnUrPlNB7gNp2r6lrNxLigwShDCdDEjTcQfOlm1dh4aGLE2tC5yNAgQC3VwV4jtBZ1360ux+xMZeXDgrh7ZsFdUuMdUayQyE2pUFVuLlEHVRmgsKW4voVdt28+a2HXD4hHum5clWd1uK4OUsQEUrwjSJoHuG2LnT6K8jIpZBNs70ZkYEhwNGUjdwqVNlMt1QbyBmDZQLZmBlzEEuRpI3jjSLEdG76NbfrLaIl24wdS2cdfexLZY6uWkX7MKCokNMwppbszo3iXtXBm6gMGtIHuXbeZzZwy5kDqHEvautuBkkidSZqLut+uxk+uWudzns/yKAp8wTV4CsTZ6HYhLqEOmRLsoesebNsYi7eKIuWG6yy6WiCRAXiAKh2d0RxitYa41pmstYGt53TLaRLTuUa2JdgrMpBBViJJGaaN7RVPGYpgypbALtr2pyqo3s0d8ADiTyBiOMTzsej/ANaIYUl2H2rl19/sj1LMfmKsXXxCqWJsQoJ3Pw150u2HbvBXyGz7cGQ+8BRzqfV+FGI2gF6wPcCZ7pzZQGukhmHYCgtA0GbnIqNsWCSUEQYIMtcP3xoq7tQRpVK5K3cQGOW4L0s4khEJOUqO+SBJ51a2VaVr7mXVRAIXW5ccElRAEBoknkCsnUVmX10uP67VMTjGS6bRQgl0AWIJzb+4TK6UwzEPlKgwQMhBUk/ZIkTodCJ0NKNoYUDEOCgUi4g6ssWnNl0L8zOpnSa0eMsKJPanTNauHUcAVaCGXcJ14VpzQYkxbuqGOUEFg4UXUMabwCQDHDdMcRT7bKzZtMd4KzH2lKn50gxT6PqzGQFZpBUw02nEEHSfXQVpdt24wxHu5P8AKy1FXsK+ZFPNQfUCpaqbKebKdwy/y9n9Kt1pkUUUUBRUNrFqxYKZK6GN07iJ3SDoRwrt7wG87+HHeBu8SPWg7orizeDqrKZVgCDzB1BrugKVdKQxwWJFsOXazcVAgJcsykLly6zJGvDfVvG7SS1GY6ncoEs3gOXfuHE0svbWutuy2x39t/mFX/NUt0smyY9EsSb7XM6gG4rlusfNcUXsNdCMsQvVpauIIJnPwlqgwvQK6r2XY236u5YuMDcfV0OLW44JB1yXbEc+qjTQ1ex22cgJe9c05EL+VRVNOkb5BcU3wh3OwzKeG9lIjTfU/JfxbuocXiRbQs0wOA1JJ0AA4kkgAcyKyWG6bOGVSq3g0yV7DADjvKt/lpvsvatvGXM6ns2dyHR85EF2XfABKjgSWOsA1dpox2fhioLPHWXNWjcPdQHko07zJ41bqhfuNcudWhKqmtxl3ydVtg8CR2jyGX3pHf7N/wCpd/nqoqdIMfkAQKTnkmOQI7McZOnhNQ9FsXmV11zA5jIj2gJ9CD6iqHSLBy6rLsFgks24E6xyO71pnsjYeS2stcVmALQx38BrqYGlZ+tfC7a+wzcxRlcwYZlMxlYBVOu/SJga60x2PshcPbZiFDEEknQKN8fqTVm7hVUS164o77kfOoMXs4XbNwJduPmRhpckGQRBrSMHjrzFrkW0AN1eyDlkHJEIRpMzBYHXhW8bBLiMOvshgOyVBAUjSIOoGkEH9KwWKXRx1Doc89XlYnTLIBGhnWNePDh9A2DZ6rDqGXqtWbKSOzmZmAJnvrGLpnJOFP7Mu9daDTLEFjIIy24IkDiJK686bdIsQFskH65C/GT8Aav2sUjeyyt4EGotpYBb1tkPEaGNVPBh3itOZR0c2kSQhVhmBbURBESI3wRr61oaxvR3C9VfGkT2eZnLDKWOsZgIE8a2VIUUUUVUZ7F4JzabDA251iTqVfrSpM2yFYFZnWcpiCREVvYJZkZShZHuh31zS1+1diYk9m2VOvEbxQejlyT7OoAYq5DXCBiO20oRJN1DBDDQgyN8+B2BdBcvdKlzmmyYg8UAZSMky3OTrOkBV/YVxMrNkZUW2pVQT1gXqgAwFskxlYyc3DRRNV8OlzCWyx7V7qE0zSFhLanOMoJhrbBe1rJ3dohxitnG2jOcRiYUTAZJPIDsbydPOldzYbG2+a/iC7qS0OurREDsbhAA8O+pa1jjtUw2NAJZ8+ZvaZlMk95iI5AaDgBRidpqRo0eOnzpDdV7vUxjMSnU3FuQCAGy/VbKR8Z46Vpr/SRnESkH7DVnUXdZnG2lYks4PcNflWs6LtOEtdwK+QZhqPClGIuPcGUTB90R8TPyq5snaK2bPVsGzqWgQTMkkHNu40umse+q+z9lWkuXYhQWbL4Tw7qqXMD1NwOpZGB0ZeBPCd2vunQ8RXVh1nKAnf2QZPHh+s082QM6OjCV00OunI892/w41Dph0bxwKdWf3glif+ZJ1uDzOo4aDdFOqzQ2QFIa2zBk1STIB5HjlO49xp7h8WHthxoCJg7wRvB7wQQfCtysZY6JcQc9xuTXVTyGn+oVoaQ4W3LWDxZ7jekD9Aaf0iVgdvuXxZDnsruHmf6VPBthcvEwRwKkaqY8teB1q10xW0vbzAXFIzASdDzgHLz176r7Mwn+KAVbmUe0WXUxoIUzxk61n618L7rtkdSrhmLGNWOp0148Ne6rXWs2jCAoELJbUntMSdWJMa+VLsRsJ0L2+2WLCNTJBjdzmnWI2McMgLPmzADXerATAM6jfQVl7FxCmhnh8fhW5Q6Cst0cwAuu1xtQkZR366/pWrq4pWd2h2XuEfVZH/vzetCpnXnSfaFmbtwe9ZJ81IP6CmOz7k2kP2R8NP0qxKsUUUVUFFFFAt2q0tbThJc+CRA/mZT+GuK9xh+n8LY+LGfyivKxeu+HGA2ztC1hXuveOROtIBgnViSNAOUnyrR4TCCN1KcXaF7GFSoZEc3GBEiV+jtgg/azt+AVoC8VKygvYMHeYHpVBxhUOozN3sY9J1rnbGIeCFMd9RdCMKhF9XVXbMpLMA0ggiNd2oPrQ+vNv7WBt2xbABV5CryVTPzqPYfSR0UKyhwTMjstJ58DVtth21xb5F0KA5QNATMxymJjvqrewgtklUZlG8gaLyDcqHsrR4La2cwVyzoNZ9dByqwMRkW+vDRx/wC5KkD8SMfOlOFXRSN5Ijx0/wBqk2/cK3LZU71cHyKGdx3At8aRb7DTZRzNYHuWc3m8Uzx2JyISN+gHmY+G/wAqSdEFYh2IMdkA7xxLR5mPIDhTfa2XqXzzEQMvtZjooX7RJAHjW/jlevn1vajXVRWUsxLhgoOY3PrP4hgfLuip+jqt1xhXDW2zQNAYCi4NOBJ1EbyeM1a2TspTi0zICWRs8EgaaRoRKiAsHhPOtVi9iKxUoerKiBlEQIgRBEaaViY/XXLPc0qPtKw11LhaCisIid+6WGgjtetKtr3C15bhR2FwRbUajSN2salh8N9NrfQ/DhMpWT72o18Jj1qbA9HxbZSWLBBCgg6AbgJJ0HLwrWnPZFhcc9gmUZXCEsGBAbvA5Lw860Wxtom6rTEq0aCJBEgx6+lLOkjHrVmMotPr3kgH9PWr/RvAC3YUx2rgDMeOuoHkDFJ0vEuM0vWjwYMh84I+NRdG7+ayB7v66/Oa46UKeplQTlYTG8AyCZ4bxr4Um2DtB1f2WcFYMaQAd4EDNHa3d9Pp8bGio7N8OAymQaK0ykooooFmP0vL9pGHmpU/Jj6Guan2vaJQONTaOeBvIAIYDvKlo74pRtq7NoIh7WIItqRyeSzjwth28hWK7YXwg2Zas3Lt669xrRvPmWGA+jgdWfxL2/xmmjYHDAfv7jdwb+gqlt9Gs3FyMVtsAAAYClQBHhEVFhmdv4jHn2p1q7Zs9S4m1b+pa/FcJJ/zSfQUbAHVXrjOyqrJvPZWQQYE1dtYLlvPHefjUOJwVkGbzG5H1S3Z9N1T8iTXqpdxVt3uXMuZGYDOVOUaBVg8N3CmuxHOZwdQFXU7zqQA3MiCJ4iKV7Z20j2HQZQMpCgfCKUYfH3rLyGIJAMHVSI0kGou/W7tbPtq2ZVAPdu9N1UNpXx1sETltknSdJZo/wDjXyNR4TpHmWWQyN+UiPHUiPjU2GUuWaIN0osHeA0NB7xbUE97GkXKzRvsNYRhEQ0ePZXWvbX013N/DtEhftXNzP4Lqo78/IGoroZZtKYuXndpH1EnV/GCoH2mHAGmdmyEUKohVAAHIDQCujizeTq8anIu4/nXMPia09ZjpCcl9H5G23oSp+EVp6kWiiiiqjMdJBnu5R7ir53HI+QrTKsCBwrM3DnxgH/VHpbSfzCtPUi1R20foX0ndp+IUisXurJKqZQlhpEhWZHH8sHyrR4/Dl7bqN7KQPHhSrEJluGd2cT9y8Mp/wAwpSJsj2Gbqrea25zAL9Vj7XEaHQjz5UVc2Xm6pQ05lGUzv7JIn4UUFuikDdJwkdYu7stl98G5mCydQFtExvOZI31I/ShRJKMFhSpLIJLNcUDVoGlsmSfjVQ7rI3nS3inLsFsYdSqs0BEuXQHdCTuhMmXuuFeAlphOkObKGRpuO4Q6AFVZ+0ZaVhU1nXkKU7PXCm6Q4e69y45+kZWCG4ZBtqpjjAdQWAGpgCpVl0pdJLty/Zm2ht20ZT1lwQ7T2fo7REx2vaePumqXRno/bw/WFM03mzuWaSW59281p9tYC4LTKoa6piCNbiwQe0Pr7t415g6mlGAuNckWUZ4MEkZQDyYmI8KzZXS2X1PiscQIWsnjbFxm6xiSAQQvAgGdec1srmwroEvctr3Kub4mPlSPHYQNKqWut4wo8Y0HnSRm0w2lg7d4WWtqioQXDBBOsADSN3jVHaVjQE698ZT4Rrv4QY4aVNgSyWgujBZAJOVBJnKp3trTDBdH7t8zd+jt8hIuNqDoDqg03nXuGhqaW1V6NbK69gf4K+0feI/hj/V3acTGzuslpXc6DVmO/WI9dAIFd4bDLbUIihVUQANABVQ/TXY/h2T5NdGoHgm/70cVrcjFrvZ1htbjiLlyCRvyqJy2x4AmebFjxq7RRVRnullmQDzRx6ZWH606wF7PaRveVT6gVQ6RJKJ9+P5lYf0o6MXZw6jihK+h0+BFT6vw2rwmvaq7UvZLNxuIUx4kQPiRVQg2GM+IDfZuXPN2EfA1qaz3Ry19Lc+wiL65j/pFaGpOLeiuLtkMIIkH9Na7oqoKKKKCq2zbZJOWCXzkqSpzwEzSpB9kR4Vy2yLR+rEAAZSyxBLCIIggk679TzNXKKCmuyLQJOQSSTrJEnNm0JgTnaecmaMPsq2hBVSCJ1zNJkAdoz2tw0MxFXKKArI4jbqjE3VxNsWwjIqEBlulHa3bF7rZCm3muAEKZQkTWupJtXolZvreBBDYhcjtJc9WSC6oHJW3mgeyBqAd4FBmsV0hwtztP/jQoXN2ipUk2rV8W4LElil5N+kyCa6baOFMoRiQ6kjqzkUBlN5XEWmAYJ1LMxB3FSCZ06bamDuKess5muZi7hCLas4uYa2HBfNLJhsmk+yD2ZFV7m3sFbshxhXuPYsXXBiAxu2rN++M7uWlkvqxLSfa1J3lXG6T2bKDqrQ6427Th2hgQ7YcONLjXEIF9TDR5jU7gUltdFcMQG6gCQOySez+60gMVB+htyRvyDU03u3QqlmIAUEkncANSTRFbaGJIARP3lyQvHKB7TkclBnvJUcanwuHFtAq7lHHeeZJ4knUnmarbPtFibrghn0VTvS2PZUjgT7R7zH1RV6gKKKKBb0g/c+Dp+YCqHRm9D3rffnHgdD+lHTHaYtIixJdpAmB2NdTykj+zWUwm2rtp1e4FRhPOCD7wkyNRyI38KxbqtzG2PplKekWIAtqvvsPRe0fkB50ztPKgwRIBg7xPA1j9r45rrNAJcFlVB9UK0GZ4mBNarMNujOpvH7Sj0H+9PayvRPHg3XXi6gnuZNGU/zA+Vaqk4XooooqoKKKKAooooCiiigK8NU8VtMKSqDO43gGAs++31fDU91Kdo4q5ENcIJ4W+yAPvaseW8cdNKm11epMD0MsIlsOvWPbUjOSVzSbjSUU5TBuvlkErmMGp26JYUqVNoZSpUiW9lraWCPa/wCXbRfwzv1rK45hExnd+ygYljzk5iTG4+FdmyLYAWVIHtKSp9VIPKluiTbe20CgATAAGpJOnMnUnvNUL56651f8O2Q1zkze0tvy0c/hGsmsxhdtYhPZuB+QudoeujepNO9mbYtpahgysJJnU3HOpyMIDMxPs6HXcBTZowx98yLSGHedfcQe0/jrA7yOANC7HtD6nqST5kmTXWz8MQC7x1lzVo3AfVQdygx3kk8at1UU/wBkWvcHqf60fsi17g9T/WrlFBium2z0XqsiwZaYIBKkAQM32sp5aCYmRmzgLl27aBDk3SAMyhQFkTOpnQHd3mvom3LAbqiQNLqDXkSCfy0o2Bhf+KWZ7Fpongc+U/rWLPXSZWTTV1idrYNv8W5DZGMkGJUqY1gCZ0OvMGtvWc6WWwMjcQlzUeAMfOtXjE6W9DLyi8yqJlT2jEyIMAb4iJ/DW1rO9G8GFcwIy2rYPiyqT8RWipCiiiiqgooooCiiigKXY/GEsbaGCPbYfVB3AfaI9BrxE2cdiurts0SdwHNiYUeZIFLrFrKsEydSzc2OrMf70EDhUtbwx287NtN0KPmfHeSeJ30ix+NAksdNJ479yr/fzrra20zvAkD2Z0HLMec6wKp4bAEkNdMkahdyg8zzNSeemV35HthTPWXPaIhV9xf6njUbtJ8f0qa+TUKp/fh8t9Z2s8T4VNfnrpWgs4YG2FYTOpHfvHgRprwikmGgAk+fhWko3i6wGLKsLbmZ9hjvaNSrfaA17xrwNMqTYizmWJg7weKsNQw8D/SmOAxPWWwxEHUMOTAww9Qa3K5546WKKKKrBbt32FPK4h+dL9jj/i7g5K49LrUx26Poh99PnVHZn/8AZc+6/wD3Kn1fh/Wf6Xn6Mfdf5VoKz/S4Si+Fz8tLwnVvZIi7eHLqx6LTWl2zf3t/7y/lpjVQUUUUBRRRQFFFFAs2mZuW14DM58RCD85PlVLadyLce8QPLefgDVzF/v8AwtiPNmn5CqW1h2B979GH61i9dsf8kF8SbY5uvydvmBU194NVMaxCqRvUqR+HN/X41akOoZePz5UvIxOltnbJLMGWTLBQoykw10HVjBGW3M6amK9fa6RIVoPs7u0JcHjp7BMHurt9m2xIyjtGTvmTmOn8x9TzrsYZPdHiNCNSd43akmoq7h+GmhHEcDz9aabN2gCTbJ7SfEbxv36ceMd1KVvGhmi9aYbz8t/6D176sN6aautmNF24vvBXHiZRvyKfxV5RhB9OP/Tb8yUnW8+GlFFFbcC/bo+gbug+hpdslv8AjLv3X/7rCme2lmxc8P1FJthXc2KY+9aZv5rhP61Pq/GnrP8AS49hfC5+WtBSHpRqEHdd/LH6il4Tq7sr2rx5ufhpTGlfR+5mRm952PrBppVQUUUUBRRRQFFFFAs2gIvIfeVl8wVYD0D+lQYuzmQgb+HiNRV7amHLW5XV0IZe8j6v4hK/ipXjNoBLLXV7ULKj3mMBF8SxVfOsV2wvmmMwezutxty+XfKoFpbZ1tZlEs0Hk0jxDb91ML9rqyWtsFnVkaAD/Q6HT/xVlcEbGVJzEbz7zHts2vN8x86hs4YxMKCdZIlpOv8Ac1vxy1dhNoIR2gUnmJHr/WpVCHUMvrUaMpnth4Ov1gDyImAfEV7ctI2/XvyifUEGs/qvrs3UXjJ4AamjBoWvBmEahVHKSpJPwHlUaYaPYYju4eh3+oqfZ9xusCsIKsh03EEgA/5SKs18Pd+tHXuz1m854Iir5sSx+AT1ri5cCgsTAAJJ7hvq3srDlUlhDOS7DkTEL+FQq+VZxdM74uUUUVtxUdttGHunkp/81kth4wC/ZKB/ZW3BTQgjnOnPyrVbY2oLSwILtAC79DoSQOHzrL7MzriLMLJLyezPZIhmJG6C4AJ5d9ZvWpxuayXSTHxiArZ4RdAEkHNvM+UeRrW1kOkQdsSRl7ORcpKzm1OeCdCRmGm/Tvq3iTpn0PYf4YRuDMBO+Bpr308pH0e2oGUWmgMoGXhmEfE/PfTykKKKKKqCiiigKKrYfaCOuYGF4FtAQI7QneNRrXQxtuAc6Q0x2hrG+NdYignrLbXtZcSi/wAJT/iLnJGkrbnkrPmfua3O4mNIcSskSJAB7tZPyBPhSzY7qXvM5XrL1xuwSCwROwixPujPHA3DRZdFW3E7SnmCPMTu7+0PhVRrJPhp8qc7U2E8A2SCFMi2TEd1tvq7h2TpyKikt25lhXBRvdcZT5To3kTWLPGt7pKuybgLHUgs2gYKxBa8wClSIEuhOYzofA+nZV6PaJJ9qGOvaeMozCNGUwCN0cIpk1w/2P7/ALipUJqK6t4YiOJgT3nT0phgMNmcPGiiJ5nXQdwk1VwzKxyiWPEIMzRyMezO6TG+n1nZrP8AvIVP+WOI5Ow0j7K6cyRpVkXyOMLZ65g38JDI+2w3EfZU6zxIHAauK8VY3V7Wo527FeNu0317RVRk2wDtc7QbrHaAx38ydNMqgg8pIA3asNg2CXuPrlH0azvOXedPADTiDTuK8S2AIAAHIaCppduqU9IbJ6sOv8MyY3wdCRyjQ+ANNq8ZZEHjVRkb+zjmEBiYDoeIUneMu4qWAMcNeGuqwobIuf2o1/3jSa7VAIgARoO4chXVRRRRRVQUUUUGbxmxZuKsqvWu7Qo7OXKS2872uC05iAcp4kkzno1qO0uUlJGXgnUmF10k2oPcR7upRQRHoq2X96C2XKWKb9L6SRm3hbw4/U79LOF6O5HDZhowb2Y+viHiZ/6/w768ooHVc3LQYEMAQd4IkHyNeUUFF+j2HP8ACQfdGT8sUW+j2HH8JTHvdv8ANNFFBet2gohQABuAED0Fd0UUBRRRQFFFFAUUUUBRRRQFFFFAUUUUBRRRQ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2438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cnx.org/content/m45538/latest/Figure_16_05_02abc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79248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83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582341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6 </a:t>
            </a:r>
            <a:r>
              <a:rPr lang="en-US" sz="3200" dirty="0" smtClean="0"/>
              <a:t>Types </a:t>
            </a:r>
          </a:p>
          <a:p>
            <a:endParaRPr lang="en-US" sz="3200" b="1" dirty="0">
              <a:solidFill>
                <a:srgbClr val="FFC000"/>
              </a:solidFill>
            </a:endParaRPr>
          </a:p>
          <a:p>
            <a:r>
              <a:rPr lang="en-US" sz="2400" b="1" u="sng" dirty="0" smtClean="0">
                <a:solidFill>
                  <a:srgbClr val="FFC000"/>
                </a:solidFill>
              </a:rPr>
              <a:t>Ball </a:t>
            </a:r>
            <a:r>
              <a:rPr lang="en-US" sz="2400" b="1" u="sng" dirty="0">
                <a:solidFill>
                  <a:srgbClr val="FFC000"/>
                </a:solidFill>
              </a:rPr>
              <a:t>and Socket Joint:  </a:t>
            </a:r>
            <a:r>
              <a:rPr lang="en-US" sz="2400" dirty="0"/>
              <a:t>movement in every plane.  </a:t>
            </a:r>
            <a:r>
              <a:rPr lang="en-US" sz="2400" b="1" i="1" dirty="0">
                <a:solidFill>
                  <a:srgbClr val="92D050"/>
                </a:solidFill>
              </a:rPr>
              <a:t>Hip 	joint</a:t>
            </a:r>
          </a:p>
          <a:p>
            <a:r>
              <a:rPr lang="en-US" sz="2400" b="1" u="sng" dirty="0" smtClean="0">
                <a:solidFill>
                  <a:srgbClr val="FFC000"/>
                </a:solidFill>
              </a:rPr>
              <a:t>Ellipsoid </a:t>
            </a:r>
            <a:r>
              <a:rPr lang="en-US" sz="2400" b="1" u="sng" dirty="0">
                <a:solidFill>
                  <a:srgbClr val="FFC000"/>
                </a:solidFill>
              </a:rPr>
              <a:t>Joint:  </a:t>
            </a:r>
            <a:r>
              <a:rPr lang="en-US" sz="2400" dirty="0"/>
              <a:t>flexion/extension and </a:t>
            </a:r>
            <a:r>
              <a:rPr lang="en-US" sz="2400" dirty="0" smtClean="0"/>
              <a:t>abduction/adduction</a:t>
            </a:r>
            <a:r>
              <a:rPr lang="en-US" sz="2400" dirty="0"/>
              <a:t>.  </a:t>
            </a:r>
            <a:r>
              <a:rPr lang="en-US" sz="2400" dirty="0" smtClean="0"/>
              <a:t>	</a:t>
            </a:r>
            <a:r>
              <a:rPr lang="en-US" sz="2400" b="1" i="1" dirty="0" smtClean="0">
                <a:solidFill>
                  <a:srgbClr val="92D050"/>
                </a:solidFill>
              </a:rPr>
              <a:t>Metacarpals</a:t>
            </a:r>
            <a:endParaRPr lang="en-US" sz="2400" b="1" i="1" dirty="0">
              <a:solidFill>
                <a:srgbClr val="92D050"/>
              </a:solidFill>
            </a:endParaRPr>
          </a:p>
          <a:p>
            <a:r>
              <a:rPr lang="en-US" sz="2400" b="1" u="sng" dirty="0" smtClean="0">
                <a:solidFill>
                  <a:srgbClr val="FFC000"/>
                </a:solidFill>
              </a:rPr>
              <a:t>Hinge </a:t>
            </a:r>
            <a:r>
              <a:rPr lang="en-US" sz="2400" b="1" u="sng" dirty="0">
                <a:solidFill>
                  <a:srgbClr val="FFC000"/>
                </a:solidFill>
              </a:rPr>
              <a:t>Joint:  </a:t>
            </a:r>
            <a:r>
              <a:rPr lang="en-US" sz="2400" dirty="0"/>
              <a:t>flexion/extension.  </a:t>
            </a:r>
            <a:r>
              <a:rPr lang="en-US" sz="2400" b="1" dirty="0">
                <a:solidFill>
                  <a:srgbClr val="92D050"/>
                </a:solidFill>
              </a:rPr>
              <a:t>Knee joint</a:t>
            </a:r>
          </a:p>
          <a:p>
            <a:r>
              <a:rPr lang="en-US" sz="2400" b="1" u="sng" dirty="0" smtClean="0">
                <a:solidFill>
                  <a:srgbClr val="FFC000"/>
                </a:solidFill>
              </a:rPr>
              <a:t>Saddle </a:t>
            </a:r>
            <a:r>
              <a:rPr lang="en-US" sz="2400" b="1" u="sng" dirty="0">
                <a:solidFill>
                  <a:srgbClr val="FFC000"/>
                </a:solidFill>
              </a:rPr>
              <a:t>Joint:  </a:t>
            </a:r>
            <a:r>
              <a:rPr lang="en-US" sz="2400" dirty="0"/>
              <a:t>a freely moveable joint.  </a:t>
            </a:r>
            <a:r>
              <a:rPr lang="en-US" sz="2400" b="1" i="1" dirty="0">
                <a:solidFill>
                  <a:srgbClr val="92D050"/>
                </a:solidFill>
              </a:rPr>
              <a:t>Thumb joint</a:t>
            </a:r>
          </a:p>
          <a:p>
            <a:r>
              <a:rPr lang="en-US" sz="2400" b="1" u="sng" dirty="0" smtClean="0">
                <a:solidFill>
                  <a:srgbClr val="FFC000"/>
                </a:solidFill>
              </a:rPr>
              <a:t>Gliding </a:t>
            </a:r>
            <a:r>
              <a:rPr lang="en-US" sz="2400" b="1" u="sng" dirty="0">
                <a:solidFill>
                  <a:srgbClr val="FFC000"/>
                </a:solidFill>
              </a:rPr>
              <a:t>Joint:  </a:t>
            </a:r>
            <a:r>
              <a:rPr lang="en-US" sz="2400" dirty="0"/>
              <a:t>Movement side-to-side or back-and-forth.  	</a:t>
            </a:r>
            <a:r>
              <a:rPr lang="en-US" sz="2400" b="1" dirty="0">
                <a:solidFill>
                  <a:srgbClr val="92D050"/>
                </a:solidFill>
              </a:rPr>
              <a:t>Carpals</a:t>
            </a:r>
          </a:p>
          <a:p>
            <a:r>
              <a:rPr lang="en-US" sz="2400" b="1" u="sng" dirty="0" smtClean="0">
                <a:solidFill>
                  <a:srgbClr val="FFC000"/>
                </a:solidFill>
              </a:rPr>
              <a:t>Pivot </a:t>
            </a:r>
            <a:r>
              <a:rPr lang="en-US" sz="2400" b="1" u="sng" dirty="0">
                <a:solidFill>
                  <a:srgbClr val="FFC000"/>
                </a:solidFill>
              </a:rPr>
              <a:t>Joint:  </a:t>
            </a:r>
            <a:r>
              <a:rPr lang="en-US" sz="2400" dirty="0"/>
              <a:t>Freely moveable joint.  </a:t>
            </a:r>
            <a:r>
              <a:rPr lang="en-US" sz="2400" b="1" dirty="0">
                <a:solidFill>
                  <a:srgbClr val="92D050"/>
                </a:solidFill>
              </a:rPr>
              <a:t>The ulna and </a:t>
            </a:r>
            <a:r>
              <a:rPr lang="en-US" sz="2400" b="1" dirty="0" smtClean="0">
                <a:solidFill>
                  <a:srgbClr val="92D050"/>
                </a:solidFill>
              </a:rPr>
              <a:t>radius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76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Muscle Shapes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Parallel or Flat</a:t>
            </a:r>
          </a:p>
          <a:p>
            <a:pPr algn="ctr"/>
            <a:r>
              <a:rPr lang="en-US" sz="3200" b="1" dirty="0" smtClean="0"/>
              <a:t>Fusiform</a:t>
            </a:r>
          </a:p>
          <a:p>
            <a:pPr algn="ctr"/>
            <a:r>
              <a:rPr lang="en-US" sz="3200" b="1" dirty="0" smtClean="0"/>
              <a:t>Circular</a:t>
            </a:r>
          </a:p>
          <a:p>
            <a:pPr algn="ctr"/>
            <a:r>
              <a:rPr lang="en-US" sz="3200" b="1" dirty="0" smtClean="0"/>
              <a:t>Triangular or Convergent</a:t>
            </a:r>
          </a:p>
          <a:p>
            <a:pPr algn="ctr"/>
            <a:r>
              <a:rPr lang="en-US" sz="3200" b="1" dirty="0" err="1" smtClean="0"/>
              <a:t>Pennate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2070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ci.rutgers.edu/%7Euzwiak/AnatPhys/APFallLect14_files/image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07571"/>
            <a:ext cx="7213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69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Parallel or Flat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End at either end in flat tendons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Parallel to longitudinal axis</a:t>
            </a:r>
            <a:endParaRPr lang="en-US" sz="2000" dirty="0"/>
          </a:p>
        </p:txBody>
      </p:sp>
      <p:pic>
        <p:nvPicPr>
          <p:cNvPr id="5124" name="Picture 4" descr="http://4.bp.blogspot.com/-av-WOgDnkkY/Tua33o9hXoI/AAAAAAAABdI/xTT7PjoD28A/s1600/sartorius_muscl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2247900" cy="64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23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Fusiform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Nearly parallel to longitudinal axis of muscle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Ends in flat tendons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Muscle tapers toward tendon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Belly wider than tendon</a:t>
            </a:r>
            <a:endParaRPr lang="en-US" sz="2000" dirty="0"/>
          </a:p>
        </p:txBody>
      </p:sp>
      <p:pic>
        <p:nvPicPr>
          <p:cNvPr id="6146" name="Picture 2" descr="http://www.rad.washington.edu/academics/academic-sections/msk/muscle-atlas/upper-body/biceps-brachii/atlas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04800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1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Circular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fascicles form in circular arrangements that enclose an opening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170" name="Picture 2" descr="http://www.monmouth.com/%7Ewstreett/FaceIT/story/wink-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22" y="1447800"/>
            <a:ext cx="3988195" cy="427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65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Triangular or Convergent</a:t>
            </a:r>
            <a:endParaRPr lang="en-US" sz="4400" dirty="0"/>
          </a:p>
        </p:txBody>
      </p:sp>
      <p:pic>
        <p:nvPicPr>
          <p:cNvPr id="8194" name="Picture 2" descr="http://o.quizlet.com/i/h4ffxOFUqqGZ4vwl1q1AxQ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01204"/>
            <a:ext cx="4201924" cy="39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676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Spread over a broad area and come together at a central tendon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Tendon is very thick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Gives the muscle a triangular look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9329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Pennate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Short </a:t>
            </a:r>
            <a:r>
              <a:rPr lang="en-US" sz="2000" dirty="0" err="1" smtClean="0"/>
              <a:t>fasicles</a:t>
            </a:r>
            <a:r>
              <a:rPr lang="en-US" sz="2000" dirty="0" smtClean="0"/>
              <a:t> in relation to total length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Tendon extends nearly entire length of muscle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FF00"/>
                </a:solidFill>
              </a:rPr>
              <a:t>Unipennate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FF00"/>
                </a:solidFill>
              </a:rPr>
              <a:t>Bipennate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FF00"/>
                </a:solidFill>
              </a:rPr>
              <a:t>Multipennate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://www.blobs.org/science/anatomy/penna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1109"/>
            <a:ext cx="4140635" cy="22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1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rckmanuals.com/media/home/figures/MUS_musculoskeletal_system_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4384583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4073" y="533400"/>
            <a:ext cx="3962400" cy="690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A skeletal muscle is attached to one bone at one end, and across a joint, to another bone at it’s other </a:t>
            </a:r>
            <a:r>
              <a:rPr lang="en-US" sz="2200" dirty="0" smtClean="0"/>
              <a:t>end</a:t>
            </a:r>
            <a:endParaRPr lang="en-US" sz="2200" dirty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When a muscle contracts, one bone is pulled toward the </a:t>
            </a:r>
            <a:r>
              <a:rPr lang="en-US" sz="2200" dirty="0" smtClean="0"/>
              <a:t>other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During contraction, a muscle becomes thicker and shortens by about 15</a:t>
            </a:r>
            <a:r>
              <a:rPr lang="en-US" sz="2200" dirty="0" smtClean="0"/>
              <a:t>%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A contracted muscle is brought back to it’s resting position by the contraction of it’s opposing </a:t>
            </a:r>
            <a:r>
              <a:rPr lang="en-US" sz="2200" dirty="0" smtClean="0"/>
              <a:t>muscle</a:t>
            </a:r>
            <a:endParaRPr lang="en-US" sz="2200" dirty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865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Unipennate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Arranged only to one side of tendon</a:t>
            </a:r>
            <a:endParaRPr lang="en-US" dirty="0"/>
          </a:p>
        </p:txBody>
      </p:sp>
      <p:pic>
        <p:nvPicPr>
          <p:cNvPr id="9218" name="Picture 2" descr="http://wdict.net/img/extensor+digitorum+longus+mus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4584"/>
            <a:ext cx="58293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83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Bipennate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http://www.teachpe.com/images/muscles/rectus_femoris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276600" cy="594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676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Arranged on both sides of the tendon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Tendon is centrally positioned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2976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Multipennate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3314" name="Picture 2" descr="http://cdn.innovateus.net/preset_4/deltoid-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52755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7526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Attach at an angle from many different directions to several tendons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104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lasses.midlandstech.com/carterp/Courses/bio210/chap10/Slid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9" y="228599"/>
            <a:ext cx="8584871" cy="64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est.classconnection.s3.amazonaws.com/27/flashcards/50027/png/fascicle_orientation_of_muscl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772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Muscles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409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778" y="609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Terminology </a:t>
            </a:r>
          </a:p>
          <a:p>
            <a:r>
              <a:rPr lang="en-US" sz="3200" dirty="0" err="1" smtClean="0"/>
              <a:t>Characterstics</a:t>
            </a:r>
            <a:r>
              <a:rPr lang="en-US" sz="3200" dirty="0" smtClean="0"/>
              <a:t> Used to Name Muscles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778" y="1828800"/>
            <a:ext cx="816082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Direction:  Orientation relative to body’s midline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Rectus-</a:t>
            </a:r>
            <a:r>
              <a:rPr lang="en-US" sz="2400" dirty="0" smtClean="0"/>
              <a:t> Parallel to midline.  Ex. Rectus </a:t>
            </a:r>
            <a:r>
              <a:rPr lang="en-US" sz="2400" dirty="0" err="1" smtClean="0"/>
              <a:t>abdominis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Transverse- </a:t>
            </a:r>
            <a:r>
              <a:rPr lang="en-US" sz="2400" dirty="0" smtClean="0"/>
              <a:t>Perpendicular to midline.  Ex. Transverse </a:t>
            </a:r>
            <a:r>
              <a:rPr lang="en-US" sz="2400" dirty="0" err="1" smtClean="0"/>
              <a:t>abdominis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Oblique-</a:t>
            </a:r>
            <a:r>
              <a:rPr lang="en-US" sz="2400" dirty="0" smtClean="0"/>
              <a:t> Diagonal to midline.  Ex. External oblique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85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Size:  Relative size of muscle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Maximus</a:t>
            </a:r>
            <a:r>
              <a:rPr lang="en-US" sz="2000" dirty="0" smtClean="0"/>
              <a:t>- Largest 			ex. Gluteus </a:t>
            </a:r>
            <a:r>
              <a:rPr lang="en-US" sz="2000" dirty="0" err="1" smtClean="0"/>
              <a:t>maximus</a:t>
            </a:r>
            <a:endParaRPr lang="en-US" sz="2000" dirty="0" smtClean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Minimus</a:t>
            </a:r>
            <a:r>
              <a:rPr lang="en-US" sz="2000" dirty="0" smtClean="0">
                <a:solidFill>
                  <a:srgbClr val="FFC000"/>
                </a:solidFill>
              </a:rPr>
              <a:t>-</a:t>
            </a:r>
            <a:r>
              <a:rPr lang="en-US" sz="2000" dirty="0" smtClean="0"/>
              <a:t> Smallest				ex. Gluteus </a:t>
            </a:r>
            <a:r>
              <a:rPr lang="en-US" sz="2000" dirty="0" err="1" smtClean="0"/>
              <a:t>minimus</a:t>
            </a:r>
            <a:endParaRPr lang="en-US" sz="2000" dirty="0" smtClean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Longus</a:t>
            </a:r>
            <a:r>
              <a:rPr lang="en-US" sz="2000" dirty="0" smtClean="0">
                <a:solidFill>
                  <a:srgbClr val="FFC000"/>
                </a:solidFill>
              </a:rPr>
              <a:t>-</a:t>
            </a:r>
            <a:r>
              <a:rPr lang="en-US" sz="2000" dirty="0" smtClean="0"/>
              <a:t> Longest				ex. Adductor </a:t>
            </a:r>
            <a:r>
              <a:rPr lang="en-US" sz="2000" dirty="0" err="1" smtClean="0"/>
              <a:t>longus</a:t>
            </a:r>
            <a:endParaRPr lang="en-US" sz="2000" dirty="0" smtClean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Brevis</a:t>
            </a:r>
            <a:r>
              <a:rPr lang="en-US" sz="2000" dirty="0" smtClean="0">
                <a:solidFill>
                  <a:srgbClr val="FFC000"/>
                </a:solidFill>
              </a:rPr>
              <a:t>-</a:t>
            </a:r>
            <a:r>
              <a:rPr lang="en-US" sz="2000" dirty="0" smtClean="0"/>
              <a:t> Shortest				ex. Peroneus </a:t>
            </a:r>
            <a:r>
              <a:rPr lang="en-US" sz="2000" dirty="0" err="1" smtClean="0"/>
              <a:t>brevis</a:t>
            </a:r>
            <a:endParaRPr lang="en-US" sz="2000" dirty="0" smtClean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Latissimus</a:t>
            </a:r>
            <a:r>
              <a:rPr lang="en-US" sz="2000" dirty="0" smtClean="0">
                <a:solidFill>
                  <a:srgbClr val="FFC000"/>
                </a:solidFill>
              </a:rPr>
              <a:t>-</a:t>
            </a:r>
            <a:r>
              <a:rPr lang="en-US" sz="2000" dirty="0" smtClean="0"/>
              <a:t> Widest			ex. </a:t>
            </a:r>
            <a:r>
              <a:rPr lang="en-US" sz="2000" dirty="0" err="1" smtClean="0"/>
              <a:t>Latissimus</a:t>
            </a:r>
            <a:r>
              <a:rPr lang="en-US" sz="2000" dirty="0" smtClean="0"/>
              <a:t> </a:t>
            </a:r>
            <a:r>
              <a:rPr lang="en-US" sz="2000" dirty="0" err="1" smtClean="0"/>
              <a:t>dorsi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Magnus- </a:t>
            </a:r>
            <a:r>
              <a:rPr lang="en-US" sz="2000" dirty="0" smtClean="0"/>
              <a:t>Large				ex. Adductor </a:t>
            </a:r>
            <a:r>
              <a:rPr lang="en-US" sz="2000" dirty="0" err="1" smtClean="0"/>
              <a:t>magnus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Major- </a:t>
            </a:r>
            <a:r>
              <a:rPr lang="en-US" sz="2000" dirty="0" smtClean="0"/>
              <a:t>Larger				ex. </a:t>
            </a:r>
            <a:r>
              <a:rPr lang="en-US" sz="2000" dirty="0" err="1" smtClean="0"/>
              <a:t>Pectoralis</a:t>
            </a:r>
            <a:r>
              <a:rPr lang="en-US" sz="2000" dirty="0" smtClean="0"/>
              <a:t> major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Minor-</a:t>
            </a:r>
            <a:r>
              <a:rPr lang="en-US" sz="2000" dirty="0" smtClean="0"/>
              <a:t> Smaller				ex. </a:t>
            </a:r>
            <a:r>
              <a:rPr lang="en-US" sz="2000" dirty="0" err="1" smtClean="0"/>
              <a:t>Pectoralis</a:t>
            </a:r>
            <a:r>
              <a:rPr lang="en-US" sz="2000" dirty="0" smtClean="0"/>
              <a:t> minor</a:t>
            </a:r>
          </a:p>
          <a:p>
            <a:r>
              <a:rPr lang="en-US" sz="2000" dirty="0" err="1" smtClean="0">
                <a:solidFill>
                  <a:srgbClr val="FFC000"/>
                </a:solidFill>
              </a:rPr>
              <a:t>Vastus</a:t>
            </a:r>
            <a:r>
              <a:rPr lang="en-US" sz="2000" dirty="0" smtClean="0">
                <a:solidFill>
                  <a:srgbClr val="FFC000"/>
                </a:solidFill>
              </a:rPr>
              <a:t>-</a:t>
            </a:r>
            <a:r>
              <a:rPr lang="en-US" sz="2000" dirty="0" smtClean="0"/>
              <a:t> Great				ex. </a:t>
            </a:r>
            <a:r>
              <a:rPr lang="en-US" sz="2000" dirty="0" err="1" smtClean="0"/>
              <a:t>Vastus</a:t>
            </a:r>
            <a:r>
              <a:rPr lang="en-US" sz="2000" dirty="0" smtClean="0"/>
              <a:t> </a:t>
            </a:r>
            <a:r>
              <a:rPr lang="en-US" sz="2000" dirty="0" err="1" smtClean="0"/>
              <a:t>lateralis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13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Shape:  Relative shape of muscle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Deltoid-</a:t>
            </a:r>
            <a:r>
              <a:rPr lang="en-US" sz="2000" dirty="0" smtClean="0"/>
              <a:t> Triangular				ex. Deltoid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Trapezius- </a:t>
            </a:r>
            <a:r>
              <a:rPr lang="en-US" sz="2000" dirty="0" smtClean="0"/>
              <a:t>Trapezoid				ex. Trapezius</a:t>
            </a:r>
          </a:p>
          <a:p>
            <a:endParaRPr lang="en-US" sz="2000" dirty="0" smtClean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Serratus</a:t>
            </a:r>
            <a:r>
              <a:rPr lang="en-US" sz="2000" dirty="0" smtClean="0">
                <a:solidFill>
                  <a:srgbClr val="FFC000"/>
                </a:solidFill>
              </a:rPr>
              <a:t>-</a:t>
            </a:r>
            <a:r>
              <a:rPr lang="en-US" sz="2000" dirty="0" smtClean="0"/>
              <a:t> saw-toothed				ex. </a:t>
            </a:r>
            <a:r>
              <a:rPr lang="en-US" sz="2000" dirty="0" err="1" smtClean="0"/>
              <a:t>Serratus</a:t>
            </a:r>
            <a:r>
              <a:rPr lang="en-US" sz="2000" dirty="0" smtClean="0"/>
              <a:t> anterior</a:t>
            </a:r>
          </a:p>
          <a:p>
            <a:endParaRPr lang="en-US" sz="2000" dirty="0" smtClean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Rhomboideus</a:t>
            </a:r>
            <a:r>
              <a:rPr lang="en-US" sz="2000" dirty="0" smtClean="0">
                <a:solidFill>
                  <a:srgbClr val="FFC000"/>
                </a:solidFill>
              </a:rPr>
              <a:t>-</a:t>
            </a:r>
            <a:r>
              <a:rPr lang="en-US" sz="2000" dirty="0" smtClean="0"/>
              <a:t> diamond shaped			ex. </a:t>
            </a:r>
            <a:r>
              <a:rPr lang="en-US" sz="2000" dirty="0" err="1" smtClean="0"/>
              <a:t>Rhomboideus</a:t>
            </a:r>
            <a:r>
              <a:rPr lang="en-US" sz="2000" dirty="0" smtClean="0"/>
              <a:t> major</a:t>
            </a:r>
          </a:p>
          <a:p>
            <a:endParaRPr lang="en-US" sz="2000" dirty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Pectinate</a:t>
            </a:r>
            <a:r>
              <a:rPr lang="en-US" sz="2000" dirty="0" smtClean="0">
                <a:solidFill>
                  <a:srgbClr val="FFC000"/>
                </a:solidFill>
              </a:rPr>
              <a:t>- </a:t>
            </a:r>
            <a:r>
              <a:rPr lang="en-US" sz="2000" dirty="0" err="1" smtClean="0"/>
              <a:t>comblike</a:t>
            </a:r>
            <a:r>
              <a:rPr lang="en-US" sz="2000" dirty="0" smtClean="0"/>
              <a:t>				ex. </a:t>
            </a:r>
            <a:r>
              <a:rPr lang="en-US" sz="2000" dirty="0" err="1" smtClean="0"/>
              <a:t>Pectineus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Piriformis</a:t>
            </a:r>
            <a:r>
              <a:rPr lang="en-US" sz="2000" dirty="0" smtClean="0">
                <a:solidFill>
                  <a:srgbClr val="FFC000"/>
                </a:solidFill>
              </a:rPr>
              <a:t>-</a:t>
            </a:r>
            <a:r>
              <a:rPr lang="en-US" sz="2000" dirty="0" smtClean="0"/>
              <a:t> pear-shaped				ex. </a:t>
            </a:r>
            <a:r>
              <a:rPr lang="en-US" sz="2000" dirty="0" err="1" smtClean="0"/>
              <a:t>Piriformis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Quadratus</a:t>
            </a:r>
            <a:r>
              <a:rPr lang="en-US" sz="2000" dirty="0" smtClean="0">
                <a:solidFill>
                  <a:srgbClr val="FFC000"/>
                </a:solidFill>
              </a:rPr>
              <a:t>-</a:t>
            </a:r>
            <a:r>
              <a:rPr lang="en-US" sz="2000" dirty="0" smtClean="0"/>
              <a:t> square				ex. </a:t>
            </a:r>
            <a:r>
              <a:rPr lang="en-US" sz="2000" dirty="0" err="1" smtClean="0"/>
              <a:t>Quadratus</a:t>
            </a:r>
            <a:r>
              <a:rPr lang="en-US" sz="2000" dirty="0" smtClean="0"/>
              <a:t> </a:t>
            </a:r>
            <a:r>
              <a:rPr lang="en-US" sz="2000" dirty="0" err="1" smtClean="0"/>
              <a:t>femorus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Gracilis</a:t>
            </a:r>
            <a:r>
              <a:rPr lang="en-US" sz="2000" dirty="0" smtClean="0">
                <a:solidFill>
                  <a:srgbClr val="FFC000"/>
                </a:solidFill>
              </a:rPr>
              <a:t>-</a:t>
            </a:r>
            <a:r>
              <a:rPr lang="en-US" sz="2000" dirty="0" smtClean="0"/>
              <a:t> slender					ex. </a:t>
            </a:r>
            <a:r>
              <a:rPr lang="en-US" sz="2000" dirty="0" err="1" smtClean="0"/>
              <a:t>Gracilis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76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Action:  Principal action of the muscle</a:t>
            </a:r>
            <a:endParaRPr lang="en-US" sz="2400" b="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83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Flexor-</a:t>
            </a:r>
            <a:r>
              <a:rPr lang="en-US" sz="2000" dirty="0" smtClean="0"/>
              <a:t> decrease joint angle		     	ex. Flexor </a:t>
            </a:r>
            <a:r>
              <a:rPr lang="en-US" sz="2000" dirty="0" err="1" smtClean="0"/>
              <a:t>digitorum</a:t>
            </a:r>
            <a:r>
              <a:rPr lang="en-US" sz="2000" dirty="0" smtClean="0"/>
              <a:t> </a:t>
            </a:r>
            <a:r>
              <a:rPr lang="en-US" sz="2000" dirty="0" err="1" smtClean="0"/>
              <a:t>longus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Extensor-</a:t>
            </a:r>
            <a:r>
              <a:rPr lang="en-US" sz="2000" dirty="0" smtClean="0"/>
              <a:t> increases joint angle		    	 ex. Extensor </a:t>
            </a:r>
            <a:r>
              <a:rPr lang="en-US" sz="2000" dirty="0" err="1" smtClean="0"/>
              <a:t>digitorum</a:t>
            </a:r>
            <a:r>
              <a:rPr lang="en-US" sz="2000" dirty="0" smtClean="0"/>
              <a:t> </a:t>
            </a:r>
            <a:r>
              <a:rPr lang="en-US" sz="2000" dirty="0" err="1" smtClean="0"/>
              <a:t>longus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Abductor-</a:t>
            </a:r>
            <a:r>
              <a:rPr lang="en-US" sz="2000" dirty="0" smtClean="0"/>
              <a:t> moves bone away from midline   		ex. Abductor </a:t>
            </a:r>
            <a:r>
              <a:rPr lang="en-US" sz="2000" dirty="0" err="1" smtClean="0"/>
              <a:t>pollicis</a:t>
            </a:r>
            <a:r>
              <a:rPr lang="en-US" sz="2000" dirty="0" smtClean="0"/>
              <a:t> </a:t>
            </a:r>
            <a:r>
              <a:rPr lang="en-US" sz="2000" dirty="0" err="1" smtClean="0"/>
              <a:t>longus</a:t>
            </a:r>
            <a:endParaRPr lang="en-US" sz="2000" dirty="0" smtClean="0"/>
          </a:p>
          <a:p>
            <a:r>
              <a:rPr lang="en-US" sz="2000" dirty="0" smtClean="0"/>
              <a:t>	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Adductor-</a:t>
            </a:r>
            <a:r>
              <a:rPr lang="en-US" sz="2000" dirty="0" smtClean="0"/>
              <a:t> moves bone closer to midline	    	 ex. Adductor </a:t>
            </a:r>
            <a:r>
              <a:rPr lang="en-US" sz="2000" dirty="0" err="1" smtClean="0"/>
              <a:t>longus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Levator</a:t>
            </a:r>
            <a:r>
              <a:rPr lang="en-US" sz="2000" dirty="0" smtClean="0">
                <a:solidFill>
                  <a:srgbClr val="FFC000"/>
                </a:solidFill>
              </a:rPr>
              <a:t>-</a:t>
            </a:r>
            <a:r>
              <a:rPr lang="en-US" sz="2000" dirty="0" smtClean="0"/>
              <a:t> produces superior movement	     	ex. </a:t>
            </a:r>
            <a:r>
              <a:rPr lang="en-US" sz="2000" dirty="0" err="1" smtClean="0"/>
              <a:t>Levator</a:t>
            </a:r>
            <a:r>
              <a:rPr lang="en-US" sz="2000" dirty="0" smtClean="0"/>
              <a:t> scapulae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Supinator-</a:t>
            </a:r>
            <a:r>
              <a:rPr lang="en-US" sz="2000" dirty="0" smtClean="0"/>
              <a:t> turns palm superiorly or anteriorly  	ex. Supinator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Pronator- </a:t>
            </a:r>
            <a:r>
              <a:rPr lang="en-US" sz="2000" dirty="0" smtClean="0"/>
              <a:t>turns palm inferiorly or posteriorly    	ex. Pronator </a:t>
            </a:r>
            <a:r>
              <a:rPr lang="en-US" sz="2000" dirty="0" err="1" smtClean="0"/>
              <a:t>teres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Tensor-</a:t>
            </a:r>
            <a:r>
              <a:rPr lang="en-US" sz="2000" dirty="0" smtClean="0"/>
              <a:t> makes a body part rigid		    	 ex. Tensor fascia </a:t>
            </a:r>
            <a:r>
              <a:rPr lang="en-US" sz="2000" dirty="0" err="1" smtClean="0"/>
              <a:t>latae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Rotator- </a:t>
            </a:r>
            <a:r>
              <a:rPr lang="en-US" sz="2000" dirty="0" smtClean="0"/>
              <a:t>moves bone around a longitudinal axis  	ex. </a:t>
            </a:r>
            <a:r>
              <a:rPr lang="en-US" sz="2000" dirty="0" err="1" smtClean="0"/>
              <a:t>Obturator</a:t>
            </a:r>
            <a:r>
              <a:rPr lang="en-US" sz="2000" dirty="0" smtClean="0"/>
              <a:t> </a:t>
            </a:r>
            <a:r>
              <a:rPr lang="en-US" sz="2000" dirty="0" err="1" smtClean="0"/>
              <a:t>externus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0772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/>
              <a:t>Every </a:t>
            </a:r>
            <a:r>
              <a:rPr lang="en-US" sz="2200" dirty="0" smtClean="0"/>
              <a:t>movement caused by skeletal muscle involves at </a:t>
            </a:r>
            <a:r>
              <a:rPr lang="en-US" sz="2200" dirty="0"/>
              <a:t>least two sets of </a:t>
            </a:r>
            <a:r>
              <a:rPr lang="en-US" sz="2200" dirty="0" smtClean="0"/>
              <a:t>muscles  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545274" y="1143000"/>
            <a:ext cx="8065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Most muscles can be stretched to about 120 percent of it’s resting </a:t>
            </a:r>
            <a:r>
              <a:rPr lang="en-US" sz="2200" dirty="0" smtClean="0"/>
              <a:t>length  </a:t>
            </a:r>
            <a:endParaRPr lang="en-US" sz="2200" dirty="0"/>
          </a:p>
        </p:txBody>
      </p:sp>
      <p:pic>
        <p:nvPicPr>
          <p:cNvPr id="2050" name="Picture 2" descr="http://www.arn.org/docs/glicksman/090104%20fig1bice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73" y="1850884"/>
            <a:ext cx="39719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846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Muscles of the Neck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Sternocleidomastoid- </a:t>
            </a:r>
          </a:p>
          <a:p>
            <a:r>
              <a:rPr lang="en-US" sz="2400" dirty="0" smtClean="0"/>
              <a:t>	From back of head </a:t>
            </a:r>
            <a:r>
              <a:rPr lang="en-US" sz="2400" dirty="0" err="1" smtClean="0"/>
              <a:t>head</a:t>
            </a:r>
            <a:r>
              <a:rPr lang="en-US" sz="2400" dirty="0" smtClean="0"/>
              <a:t> to sternum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Tilts head from side to side and flexes neck	</a:t>
            </a:r>
          </a:p>
          <a:p>
            <a:r>
              <a:rPr lang="en-US" sz="2400" dirty="0"/>
              <a:t>	</a:t>
            </a:r>
          </a:p>
        </p:txBody>
      </p:sp>
      <p:pic>
        <p:nvPicPr>
          <p:cNvPr id="1028" name="Picture 4" descr="http://catalog.nucleusinc.com/imagescooked/9297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38100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Back Muscles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35814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Trapezius-</a:t>
            </a:r>
            <a:r>
              <a:rPr lang="en-US" sz="2400" dirty="0"/>
              <a:t> </a:t>
            </a:r>
            <a:r>
              <a:rPr lang="en-US" sz="2400" dirty="0" smtClean="0"/>
              <a:t>Elevates, retracts, depresses, and rotates the scapula.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C000"/>
                </a:solidFill>
              </a:rPr>
              <a:t>Latissimus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dorsi</a:t>
            </a:r>
            <a:r>
              <a:rPr lang="en-US" sz="2400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Extends, adducts, and medially rotates </a:t>
            </a:r>
            <a:r>
              <a:rPr lang="en-US" sz="2400" dirty="0" err="1" smtClean="0"/>
              <a:t>humerus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C000"/>
                </a:solidFill>
              </a:rPr>
              <a:t>Levator</a:t>
            </a:r>
            <a:r>
              <a:rPr lang="en-US" sz="2400" dirty="0" smtClean="0">
                <a:solidFill>
                  <a:srgbClr val="FFC000"/>
                </a:solidFill>
              </a:rPr>
              <a:t> scapulae- </a:t>
            </a:r>
            <a:r>
              <a:rPr lang="en-US" sz="2400" dirty="0" smtClean="0"/>
              <a:t>Elevates scapula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Rhomboid minor and major- </a:t>
            </a:r>
            <a:r>
              <a:rPr lang="en-US" sz="2400" dirty="0" smtClean="0"/>
              <a:t>Adduct scapula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/>
              <a:t>	</a:t>
            </a:r>
            <a:endParaRPr lang="en-US" sz="2000" dirty="0" smtClean="0"/>
          </a:p>
        </p:txBody>
      </p:sp>
      <p:pic>
        <p:nvPicPr>
          <p:cNvPr id="2054" name="Picture 6" descr="http://bodydynamix.files.wordpress.com/2010/01/scap-muscl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uybulkwhey.com/wordpress/wp-content/uploads/2011/01/latsshtrapl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Abdominal Wall Muscles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5029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External oblique- </a:t>
            </a:r>
            <a:r>
              <a:rPr lang="en-US" sz="2400" dirty="0" smtClean="0"/>
              <a:t>flexes and rotates trunk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Internal oblique- </a:t>
            </a:r>
            <a:r>
              <a:rPr lang="en-US" sz="2400" dirty="0" smtClean="0"/>
              <a:t>flexes and rotates trunk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Transverse </a:t>
            </a:r>
            <a:r>
              <a:rPr lang="en-US" sz="2400" dirty="0" err="1" smtClean="0">
                <a:solidFill>
                  <a:srgbClr val="FFC000"/>
                </a:solidFill>
              </a:rPr>
              <a:t>abdominis</a:t>
            </a:r>
            <a:r>
              <a:rPr lang="en-US" sz="2400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Compresses and supports abdominal viscera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Rectus </a:t>
            </a:r>
            <a:r>
              <a:rPr lang="en-US" sz="2400" dirty="0" err="1" smtClean="0">
                <a:solidFill>
                  <a:srgbClr val="FFC000"/>
                </a:solidFill>
              </a:rPr>
              <a:t>abdominis</a:t>
            </a:r>
            <a:r>
              <a:rPr lang="en-US" sz="2400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flexes trunk and compresses abdominal viscera</a:t>
            </a:r>
          </a:p>
          <a:p>
            <a:endParaRPr lang="en-US" sz="2000" dirty="0"/>
          </a:p>
        </p:txBody>
      </p:sp>
      <p:pic>
        <p:nvPicPr>
          <p:cNvPr id="4098" name="Picture 2" descr="http://www.bodybuilding.com/fun/issa90a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54" y="2133600"/>
            <a:ext cx="35528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325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Posterior Shoulder Muscles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12618" y="1524000"/>
            <a:ext cx="8077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Trapezius-</a:t>
            </a:r>
            <a:r>
              <a:rPr lang="en-US" sz="2400" dirty="0" smtClean="0"/>
              <a:t> 3 parts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Superior fibers- elevate scapula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Middle fibers- adducts scapula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Inferior fibers- depress scapula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C000"/>
                </a:solidFill>
              </a:rPr>
              <a:t>Latissimus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dorsi</a:t>
            </a:r>
            <a:r>
              <a:rPr lang="en-US" sz="2400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extends, adducts, and medially rotates </a:t>
            </a:r>
            <a:r>
              <a:rPr lang="en-US" sz="2400" dirty="0" err="1" smtClean="0"/>
              <a:t>humerus</a:t>
            </a:r>
            <a:r>
              <a:rPr lang="en-US" sz="2400" dirty="0" smtClean="0"/>
              <a:t> at shoulder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C000"/>
                </a:solidFill>
              </a:rPr>
              <a:t>Levator</a:t>
            </a:r>
            <a:r>
              <a:rPr lang="en-US" sz="2400" dirty="0" smtClean="0">
                <a:solidFill>
                  <a:srgbClr val="FFC000"/>
                </a:solidFill>
              </a:rPr>
              <a:t> scapulae- </a:t>
            </a:r>
            <a:r>
              <a:rPr lang="en-US" sz="2400" dirty="0" smtClean="0"/>
              <a:t>elevates scapula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Rhomboid major and minor- </a:t>
            </a:r>
            <a:r>
              <a:rPr lang="en-US" sz="2400" dirty="0" smtClean="0"/>
              <a:t>adducts scapula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rgbClr val="FFC000"/>
                </a:solidFill>
              </a:rPr>
              <a:t>Teres</a:t>
            </a:r>
            <a:r>
              <a:rPr lang="en-US" sz="2400" dirty="0">
                <a:solidFill>
                  <a:srgbClr val="FFC000"/>
                </a:solidFill>
              </a:rPr>
              <a:t> major- </a:t>
            </a:r>
            <a:r>
              <a:rPr lang="en-US" sz="2400" dirty="0"/>
              <a:t>extends arm and internally rotates shoulder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58063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casd.k12.wi.us/faculty/mallen/gallery2645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catalog.nucleusinc.com/imagescooked/4308W.jpg"/>
          <p:cNvSpPr>
            <a:spLocks noChangeAspect="1" noChangeArrowheads="1"/>
          </p:cNvSpPr>
          <p:nvPr/>
        </p:nvSpPr>
        <p:spPr bwMode="auto">
          <a:xfrm>
            <a:off x="155575" y="-1189038"/>
            <a:ext cx="38100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catalog.nucleusinc.com/imagescooked/4308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38100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98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Rotator Cuff Muscles (SITS)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Supraspinatus- </a:t>
            </a:r>
            <a:r>
              <a:rPr lang="en-US" sz="2400" dirty="0" smtClean="0"/>
              <a:t>helps </a:t>
            </a:r>
            <a:r>
              <a:rPr lang="en-US" sz="2400" dirty="0"/>
              <a:t>deltoid abduct arm at shoulder and works with the other rotator cuff </a:t>
            </a:r>
            <a:r>
              <a:rPr lang="en-US" sz="2400" dirty="0" smtClean="0"/>
              <a:t>muscles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C000"/>
                </a:solidFill>
              </a:rPr>
              <a:t>Infraspinatus</a:t>
            </a:r>
            <a:r>
              <a:rPr lang="en-US" sz="2400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externally </a:t>
            </a:r>
            <a:r>
              <a:rPr lang="en-US" sz="2400" dirty="0"/>
              <a:t>rotates arm at </a:t>
            </a:r>
            <a:r>
              <a:rPr lang="en-US" sz="2400" dirty="0" smtClean="0"/>
              <a:t>shoulder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rgbClr val="FFC000"/>
                </a:solidFill>
              </a:rPr>
              <a:t>Teres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minor- </a:t>
            </a:r>
            <a:r>
              <a:rPr lang="en-US" sz="2400" dirty="0" smtClean="0"/>
              <a:t>externally </a:t>
            </a:r>
            <a:r>
              <a:rPr lang="en-US" sz="2400" dirty="0"/>
              <a:t>rotates arm at </a:t>
            </a:r>
            <a:r>
              <a:rPr lang="en-US" sz="2400" dirty="0" smtClean="0"/>
              <a:t>shoulder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Subscapularis- </a:t>
            </a:r>
            <a:r>
              <a:rPr lang="en-US" sz="2400" dirty="0" smtClean="0"/>
              <a:t>internally </a:t>
            </a:r>
            <a:r>
              <a:rPr lang="en-US" sz="2400" dirty="0"/>
              <a:t>rotates arm at </a:t>
            </a:r>
            <a:r>
              <a:rPr lang="en-US" sz="2400" dirty="0" smtClean="0"/>
              <a:t>shoulder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**  All stabilize the </a:t>
            </a:r>
            <a:r>
              <a:rPr lang="en-US" sz="2400" dirty="0" err="1" smtClean="0"/>
              <a:t>humerus</a:t>
            </a:r>
            <a:r>
              <a:rPr lang="en-US" sz="2400" dirty="0" smtClean="0"/>
              <a:t> in the </a:t>
            </a:r>
            <a:r>
              <a:rPr lang="en-US" sz="2400" dirty="0" err="1" smtClean="0"/>
              <a:t>glenohumeral</a:t>
            </a:r>
            <a:r>
              <a:rPr lang="en-US" sz="2400" dirty="0" smtClean="0"/>
              <a:t> joint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9854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osshin.com/_userfiles/image/posterior-view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454900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542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Shoulder Muscles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534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C000"/>
                </a:solidFill>
              </a:rPr>
              <a:t>Pectoralis</a:t>
            </a:r>
            <a:r>
              <a:rPr lang="en-US" sz="2400" dirty="0" smtClean="0">
                <a:solidFill>
                  <a:srgbClr val="FFC000"/>
                </a:solidFill>
              </a:rPr>
              <a:t> major- </a:t>
            </a:r>
            <a:r>
              <a:rPr lang="en-US" sz="2400" dirty="0" smtClean="0"/>
              <a:t>flexes, adducts, and internally rotates arm at shoulder; extension of flexed arm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C000"/>
                </a:solidFill>
              </a:rPr>
              <a:t>Pectoralis</a:t>
            </a:r>
            <a:r>
              <a:rPr lang="en-US" sz="2400" dirty="0" smtClean="0">
                <a:solidFill>
                  <a:srgbClr val="FFC000"/>
                </a:solidFill>
              </a:rPr>
              <a:t> minor- </a:t>
            </a:r>
            <a:r>
              <a:rPr lang="en-US" sz="2400" dirty="0" smtClean="0"/>
              <a:t>depresses scapula and </a:t>
            </a:r>
            <a:r>
              <a:rPr lang="en-US" sz="2400" dirty="0" err="1" smtClean="0"/>
              <a:t>stablizes</a:t>
            </a:r>
            <a:r>
              <a:rPr lang="en-US" sz="2400" dirty="0" smtClean="0"/>
              <a:t> it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C000"/>
                </a:solidFill>
              </a:rPr>
              <a:t>Serratus</a:t>
            </a:r>
            <a:r>
              <a:rPr lang="en-US" sz="2400" dirty="0" smtClean="0">
                <a:solidFill>
                  <a:srgbClr val="FFC000"/>
                </a:solidFill>
              </a:rPr>
              <a:t> anterior- </a:t>
            </a:r>
            <a:r>
              <a:rPr lang="en-US" sz="2400" dirty="0" smtClean="0"/>
              <a:t>Rotates scapula upward and pulls it anterior toward thoracic wall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Deltoid-</a:t>
            </a:r>
            <a:r>
              <a:rPr lang="en-US" sz="2400" dirty="0" smtClean="0"/>
              <a:t> 3 parts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olidFill>
                  <a:srgbClr val="92D050"/>
                </a:solidFill>
              </a:rPr>
              <a:t>- Anterior: </a:t>
            </a:r>
            <a:r>
              <a:rPr lang="en-US" sz="2400" dirty="0" smtClean="0"/>
              <a:t>flexes and internally rotates arm at shoulder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olidFill>
                  <a:srgbClr val="92D050"/>
                </a:solidFill>
              </a:rPr>
              <a:t>- Middle: </a:t>
            </a:r>
            <a:r>
              <a:rPr lang="en-US" sz="2400" dirty="0" smtClean="0"/>
              <a:t>abducts arm at shoulder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olidFill>
                  <a:srgbClr val="92D050"/>
                </a:solidFill>
              </a:rPr>
              <a:t>- Posterior: </a:t>
            </a:r>
            <a:r>
              <a:rPr lang="en-US" sz="2400" dirty="0" smtClean="0"/>
              <a:t>extends and externally rotates arm at shoulder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383971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ecasd.k12.wi.us/faculty/mallen/gallery2645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9" y="333516"/>
            <a:ext cx="5244911" cy="393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pload.wikimedia.org/wikipedia/commons/c/c4/Deltoid_muscle_top10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r="10104" b="1470"/>
          <a:stretch/>
        </p:blipFill>
        <p:spPr bwMode="auto">
          <a:xfrm>
            <a:off x="5791200" y="2615227"/>
            <a:ext cx="2947160" cy="39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5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nm5.com/wp-content/uploads/2011/09/muscle_man_run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11317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099" y="914400"/>
            <a:ext cx="358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640 muscles in the body</a:t>
            </a:r>
          </a:p>
          <a:p>
            <a:endParaRPr lang="en-US" sz="2800" dirty="0"/>
          </a:p>
          <a:p>
            <a:r>
              <a:rPr lang="en-US" sz="2800" dirty="0" smtClean="0"/>
              <a:t>Roughly 320 pairs of muscles</a:t>
            </a:r>
          </a:p>
          <a:p>
            <a:endParaRPr lang="en-US" sz="2800" dirty="0"/>
          </a:p>
          <a:p>
            <a:r>
              <a:rPr lang="en-US" sz="2800" dirty="0" smtClean="0"/>
              <a:t>There are 3 types of muscles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Skeletal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Smooth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Cardiac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23134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Arm Muscles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229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Biceps </a:t>
            </a:r>
            <a:r>
              <a:rPr lang="en-US" sz="2400" dirty="0" err="1" smtClean="0">
                <a:solidFill>
                  <a:srgbClr val="FFC000"/>
                </a:solidFill>
              </a:rPr>
              <a:t>brachii</a:t>
            </a:r>
            <a:r>
              <a:rPr lang="en-US" sz="2400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supinates flexed forearm; flexes forearm at elbow; weak arm flexor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C000"/>
                </a:solidFill>
              </a:rPr>
              <a:t>Brachialis-</a:t>
            </a:r>
            <a:r>
              <a:rPr lang="en-US" sz="2400" dirty="0" smtClean="0"/>
              <a:t> flexes forearm at elbow in all positions</a:t>
            </a:r>
          </a:p>
          <a:p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 err="1" smtClean="0">
                <a:solidFill>
                  <a:srgbClr val="FFC000"/>
                </a:solidFill>
              </a:rPr>
              <a:t>Coracobrachialis</a:t>
            </a:r>
            <a:r>
              <a:rPr lang="en-US" sz="2400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helps flex and adduct arm at shoulder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C000"/>
                </a:solidFill>
              </a:rPr>
              <a:t>Triceps </a:t>
            </a:r>
            <a:r>
              <a:rPr lang="en-US" sz="2400" dirty="0" err="1" smtClean="0">
                <a:solidFill>
                  <a:srgbClr val="FFC000"/>
                </a:solidFill>
              </a:rPr>
              <a:t>brachii</a:t>
            </a:r>
            <a:r>
              <a:rPr lang="en-US" sz="2400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extends forearm at elbow; primary extensor of elbow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44395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reatweightlifting.com/images/ArmMus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1435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elhamrehab.com/sitebuildercontent/sitebuilderpictures/brachial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048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harmainefelicia.files.wordpress.com/2011/11/biceps-trice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3048000"/>
            <a:ext cx="2946400" cy="350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392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artoonstock.com/lowres/cga0306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0999"/>
            <a:ext cx="5286375" cy="60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69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Pronators and </a:t>
            </a:r>
            <a:r>
              <a:rPr lang="en-US" sz="4000" dirty="0" err="1" smtClean="0">
                <a:solidFill>
                  <a:srgbClr val="FFC000"/>
                </a:solidFill>
              </a:rPr>
              <a:t>Supinators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494" y="914400"/>
            <a:ext cx="8077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Pronators: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1)  Pronator </a:t>
            </a:r>
            <a:r>
              <a:rPr lang="en-US" sz="2400" dirty="0" err="1" smtClean="0"/>
              <a:t>teres</a:t>
            </a:r>
            <a:r>
              <a:rPr lang="en-US" sz="2400" dirty="0" smtClean="0"/>
              <a:t>- is more superficial and close the elbow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2)  Pronator </a:t>
            </a:r>
            <a:r>
              <a:rPr lang="en-US" sz="2400" dirty="0" err="1" smtClean="0"/>
              <a:t>quadratus</a:t>
            </a:r>
            <a:r>
              <a:rPr lang="en-US" sz="2400" dirty="0" smtClean="0"/>
              <a:t>- deep and near the wrist</a:t>
            </a:r>
          </a:p>
          <a:p>
            <a:r>
              <a:rPr lang="en-US" sz="2400" dirty="0" err="1" smtClean="0">
                <a:solidFill>
                  <a:srgbClr val="FFC000"/>
                </a:solidFill>
              </a:rPr>
              <a:t>Supinators</a:t>
            </a:r>
            <a:r>
              <a:rPr lang="en-US" sz="2400" dirty="0" smtClean="0">
                <a:solidFill>
                  <a:srgbClr val="FFC000"/>
                </a:solidFill>
              </a:rPr>
              <a:t>: 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1)  the Biceps </a:t>
            </a:r>
            <a:r>
              <a:rPr lang="en-US" sz="2400" dirty="0" err="1" smtClean="0"/>
              <a:t>brachaii</a:t>
            </a:r>
            <a:r>
              <a:rPr lang="en-US" sz="2400" dirty="0" smtClean="0"/>
              <a:t> with the elbow flexed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2)  the Supinator with the forearm straight</a:t>
            </a:r>
          </a:p>
          <a:p>
            <a:endParaRPr lang="en-US" sz="2000" dirty="0" smtClean="0"/>
          </a:p>
          <a:p>
            <a:r>
              <a:rPr lang="en-US" sz="2000" dirty="0"/>
              <a:t>	</a:t>
            </a:r>
          </a:p>
        </p:txBody>
      </p:sp>
      <p:pic>
        <p:nvPicPr>
          <p:cNvPr id="8200" name="Picture 8" descr="http://www.fixingyou.net/includes/templates/apple_zen/images/pronation_supination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7" y="3660075"/>
            <a:ext cx="2560983" cy="279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healio.com/%7E/media/Journals/ORTHO/2005/01_January/A%20New%20Clinical%20Test%20for%20Avulsion%20of%20the%20Insertion%20of%20the%20Biceps%20Tendon/Tips2_2_300_253_186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95" y="4058330"/>
            <a:ext cx="2857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pelhamrehab.com/sitebuildercontent/sitebuilderpictures/PronatorTer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71950"/>
            <a:ext cx="3877952" cy="29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867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78steps.com/temporal-bone/images/3327_48_200-pronator-teres-brachialis-mus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48200" cy="34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netterimages.com/images/vpv/000/000/032/32884-0550x0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8086"/>
            <a:ext cx="3809928" cy="44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570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73" y="381000"/>
            <a:ext cx="8229600" cy="1143000"/>
          </a:xfrm>
        </p:spPr>
        <p:txBody>
          <a:bodyPr/>
          <a:lstStyle/>
          <a:p>
            <a:r>
              <a:rPr lang="en-US" dirty="0" smtClean="0"/>
              <a:t>Gluteal Muscles</a:t>
            </a:r>
            <a:endParaRPr lang="en-US" dirty="0"/>
          </a:p>
        </p:txBody>
      </p:sp>
      <p:pic>
        <p:nvPicPr>
          <p:cNvPr id="1026" name="Picture 2" descr="http://tianlong-acupuncture.com/images/gluteus-mm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22" y="381000"/>
            <a:ext cx="46863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371600"/>
            <a:ext cx="3505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Gluteus </a:t>
            </a:r>
            <a:r>
              <a:rPr lang="en-US" sz="2400" dirty="0" err="1" smtClean="0">
                <a:solidFill>
                  <a:srgbClr val="FFC000"/>
                </a:solidFill>
              </a:rPr>
              <a:t>maximus</a:t>
            </a:r>
            <a:r>
              <a:rPr lang="en-US" sz="2400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Extends thigh and assists with ER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C000"/>
                </a:solidFill>
              </a:rPr>
              <a:t>Gluteus </a:t>
            </a:r>
            <a:r>
              <a:rPr lang="en-US" sz="2400" dirty="0" err="1" smtClean="0">
                <a:solidFill>
                  <a:srgbClr val="FFC000"/>
                </a:solidFill>
              </a:rPr>
              <a:t>medius</a:t>
            </a:r>
            <a:r>
              <a:rPr lang="en-US" sz="2400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abducts and medially rotates thigh.  Steadies pelvis when opposite leg is raised.</a:t>
            </a:r>
            <a:endParaRPr lang="en-US" sz="2400" dirty="0"/>
          </a:p>
          <a:p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Gluteus </a:t>
            </a:r>
            <a:r>
              <a:rPr lang="en-US" sz="2400" dirty="0" err="1" smtClean="0">
                <a:solidFill>
                  <a:srgbClr val="FFC000"/>
                </a:solidFill>
              </a:rPr>
              <a:t>minimus</a:t>
            </a:r>
            <a:r>
              <a:rPr lang="en-US" sz="2400" dirty="0" smtClean="0">
                <a:solidFill>
                  <a:srgbClr val="FFC000"/>
                </a:solidFill>
              </a:rPr>
              <a:t>- </a:t>
            </a:r>
            <a:r>
              <a:rPr lang="en-US" sz="2400" dirty="0"/>
              <a:t>abducts and medially rotates thigh.  Steadies pelvis when opposite leg is raised.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98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Piriformis</a:t>
            </a:r>
            <a:endParaRPr lang="en-US" dirty="0"/>
          </a:p>
        </p:txBody>
      </p:sp>
      <p:pic>
        <p:nvPicPr>
          <p:cNvPr id="1028" name="Picture 4" descr="http://injuryfix.com/archives/ezine_images/piriform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1340"/>
            <a:ext cx="4345228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lympiasportschiropractor.com/wp-content/uploads/2011/03/piriform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1340"/>
            <a:ext cx="37338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524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ER rotates thigh at hip and abducts flexed hip at thigh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compress the Sciatic nerve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80963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Thigh </a:t>
            </a:r>
            <a:endParaRPr lang="en-US" dirty="0"/>
          </a:p>
        </p:txBody>
      </p:sp>
      <p:pic>
        <p:nvPicPr>
          <p:cNvPr id="2050" name="Picture 2" descr="http://davidpotach.com/wp-content/uploads/2013/11/Quad-Musc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6" y="1598738"/>
            <a:ext cx="3229304" cy="4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1598738"/>
            <a:ext cx="457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Quadriceps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Rectus </a:t>
            </a:r>
            <a:r>
              <a:rPr lang="en-US" sz="2400" b="1" dirty="0" err="1" smtClean="0">
                <a:solidFill>
                  <a:srgbClr val="FFC000"/>
                </a:solidFill>
              </a:rPr>
              <a:t>femoris</a:t>
            </a:r>
            <a:r>
              <a:rPr lang="en-US" sz="2400" b="1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performs knee extension and hip flexion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C000"/>
                </a:solidFill>
              </a:rPr>
              <a:t>Vastus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medialis</a:t>
            </a:r>
            <a:r>
              <a:rPr lang="en-US" sz="2400" b="1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performs knee extension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C000"/>
                </a:solidFill>
              </a:rPr>
              <a:t>Vastus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intermedius</a:t>
            </a:r>
            <a:r>
              <a:rPr lang="en-US" sz="2400" b="1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performs knee extension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C000"/>
                </a:solidFill>
              </a:rPr>
              <a:t>Vastus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lateralis</a:t>
            </a:r>
            <a:r>
              <a:rPr lang="en-US" sz="2400" b="1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performs knee extension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95739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Sartorius &amp; Tensor Fascia </a:t>
            </a:r>
            <a:r>
              <a:rPr lang="en-US" dirty="0" err="1" smtClean="0"/>
              <a:t>lata</a:t>
            </a:r>
            <a:r>
              <a:rPr lang="en-US" dirty="0" smtClean="0"/>
              <a:t> (TFL)</a:t>
            </a:r>
            <a:endParaRPr lang="en-US" dirty="0"/>
          </a:p>
        </p:txBody>
      </p:sp>
      <p:pic>
        <p:nvPicPr>
          <p:cNvPr id="4098" name="Picture 2" descr="http://depts.washington.edu/msatlas/images/2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1" y="1482930"/>
            <a:ext cx="3240099" cy="484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1600200"/>
            <a:ext cx="434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Part of the anterior thigh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Sartorius is longest muscle in the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Performs knee flexion; hip flexion, abduction, and ER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FFC000"/>
                </a:solidFill>
              </a:rPr>
              <a:t>TFL</a:t>
            </a:r>
            <a:r>
              <a:rPr lang="en-US" sz="2400" dirty="0" smtClean="0"/>
              <a:t> abducts, IR and flexes hip.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Helps keep the knee extended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408052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Thigh</a:t>
            </a:r>
            <a:endParaRPr lang="en-US" dirty="0"/>
          </a:p>
        </p:txBody>
      </p:sp>
      <p:pic>
        <p:nvPicPr>
          <p:cNvPr id="3074" name="Picture 2" descr="http://peakphysicaltherapy.net/images/knee-muscle-hamstr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4298"/>
            <a:ext cx="4687560" cy="48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3764" y="1326059"/>
            <a:ext cx="342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Biceps </a:t>
            </a:r>
            <a:r>
              <a:rPr lang="en-US" sz="2400" b="1" dirty="0" err="1" smtClean="0">
                <a:solidFill>
                  <a:srgbClr val="FFC000"/>
                </a:solidFill>
              </a:rPr>
              <a:t>femoris</a:t>
            </a:r>
            <a:r>
              <a:rPr lang="en-US" sz="2400" b="1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performs knee flexion and hip </a:t>
            </a:r>
            <a:r>
              <a:rPr lang="en-US" sz="2400" dirty="0" err="1" smtClean="0"/>
              <a:t>extesion</a:t>
            </a:r>
            <a:r>
              <a:rPr lang="en-US" sz="2400" dirty="0" smtClean="0"/>
              <a:t>.  Performs ER of knee.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Semitendinosus- </a:t>
            </a:r>
            <a:r>
              <a:rPr lang="en-US" sz="2400" dirty="0" smtClean="0"/>
              <a:t>performs knee flexion and hip extension.  IR flexed knee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Semimembranosus- </a:t>
            </a:r>
            <a:r>
              <a:rPr lang="en-US" sz="2400" dirty="0" smtClean="0"/>
              <a:t>performs knee flexion and hip extension.  IR flexed knee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81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pic>
        <p:nvPicPr>
          <p:cNvPr id="4098" name="Picture 2" descr="http://www.cartoonstock.com/newscartoons/cartoonists/mgo/lowres/mgon12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06" y="1663145"/>
            <a:ext cx="465666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940" y="1496487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Voluntary muscle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Attached to bones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Striped or striated: light and dark bands in muscle.  Nuclei are along edges of fibers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Movement to limbs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Contracts quickly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Fatigues easily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Unable to remain contracted for any length of time</a:t>
            </a:r>
          </a:p>
        </p:txBody>
      </p:sp>
    </p:spTree>
    <p:extLst>
      <p:ext uri="{BB962C8B-B14F-4D97-AF65-F5344CB8AC3E}">
        <p14:creationId xmlns:p14="http://schemas.microsoft.com/office/powerpoint/2010/main" val="1418003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Medial Thigh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77134" y="1361284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Adductors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Adductor </a:t>
            </a:r>
            <a:r>
              <a:rPr lang="en-US" sz="2400" b="1" dirty="0" err="1" smtClean="0">
                <a:solidFill>
                  <a:srgbClr val="FFC000"/>
                </a:solidFill>
              </a:rPr>
              <a:t>magnus</a:t>
            </a:r>
            <a:r>
              <a:rPr lang="en-US" sz="2400" dirty="0" smtClean="0"/>
              <a:t>- Adducts and flexes hip.  Extended thigh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Adductor </a:t>
            </a:r>
            <a:r>
              <a:rPr lang="en-US" sz="2400" b="1" dirty="0" err="1" smtClean="0">
                <a:solidFill>
                  <a:srgbClr val="FFC000"/>
                </a:solidFill>
              </a:rPr>
              <a:t>longus</a:t>
            </a:r>
            <a:r>
              <a:rPr lang="en-US" sz="2400" dirty="0" smtClean="0"/>
              <a:t>-Adducts and IR thigh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Adductor </a:t>
            </a:r>
            <a:r>
              <a:rPr lang="en-US" sz="2400" b="1" dirty="0" err="1" smtClean="0">
                <a:solidFill>
                  <a:srgbClr val="FFC000"/>
                </a:solidFill>
              </a:rPr>
              <a:t>brevis</a:t>
            </a:r>
            <a:r>
              <a:rPr lang="en-US" sz="2400" dirty="0" smtClean="0"/>
              <a:t>-Adducts thigh</a:t>
            </a:r>
            <a:endParaRPr lang="en-US" sz="2400" b="1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C000"/>
                </a:solidFill>
              </a:rPr>
              <a:t>Gracilis</a:t>
            </a:r>
            <a:r>
              <a:rPr lang="en-US" sz="2400" dirty="0" smtClean="0"/>
              <a:t>-Adducts thigh, flexes and IR knee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C000"/>
                </a:solidFill>
              </a:rPr>
              <a:t>Pectineus</a:t>
            </a:r>
            <a:r>
              <a:rPr lang="en-US" sz="2400" dirty="0" smtClean="0"/>
              <a:t>-Adducts and flexes thigh.  Assists with hip IR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http://classconnection.s3.amazonaws.com/340/flashcards/550340/jpg/adductors131141710018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78205"/>
            <a:ext cx="4258280" cy="495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Thigh</a:t>
            </a:r>
            <a:endParaRPr lang="en-US" dirty="0"/>
          </a:p>
        </p:txBody>
      </p:sp>
      <p:pic>
        <p:nvPicPr>
          <p:cNvPr id="6148" name="Picture 4" descr="http://www.erwinrgonzalez.com/wp-content/uploads/2012/02/thigh_later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8" y="1752600"/>
            <a:ext cx="455610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7526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The </a:t>
            </a:r>
            <a:r>
              <a:rPr lang="en-US" sz="2400" b="1" dirty="0" err="1" smtClean="0">
                <a:solidFill>
                  <a:srgbClr val="FFC000"/>
                </a:solidFill>
              </a:rPr>
              <a:t>Iliotibial</a:t>
            </a:r>
            <a:r>
              <a:rPr lang="en-US" sz="2400" b="1" dirty="0" smtClean="0">
                <a:solidFill>
                  <a:srgbClr val="FFC000"/>
                </a:solidFill>
              </a:rPr>
              <a:t> Band (ITB) is the fascia that runs the lateral aspect of the leg.</a:t>
            </a:r>
          </a:p>
          <a:p>
            <a:endParaRPr lang="en-US" sz="2400" b="1" dirty="0">
              <a:solidFill>
                <a:srgbClr val="FFC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It is the main dynamic stabilizer for the lateral thigh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Lower Leg</a:t>
            </a:r>
            <a:endParaRPr lang="en-US" dirty="0"/>
          </a:p>
        </p:txBody>
      </p:sp>
      <p:pic>
        <p:nvPicPr>
          <p:cNvPr id="2050" name="Picture 2" descr="http://www.ecasd.k12.wi.us/faculty/mallen/gallery26465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49276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600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C000"/>
                </a:solidFill>
              </a:rPr>
              <a:t>Tibialis</a:t>
            </a:r>
            <a:r>
              <a:rPr lang="en-US" sz="2400" b="1" dirty="0" smtClean="0">
                <a:solidFill>
                  <a:srgbClr val="FFC000"/>
                </a:solidFill>
              </a:rPr>
              <a:t> anterior</a:t>
            </a:r>
            <a:r>
              <a:rPr lang="en-US" sz="2400" dirty="0" smtClean="0"/>
              <a:t>-Dorsiflexion and inversion of foot at ankle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Extensor </a:t>
            </a:r>
            <a:r>
              <a:rPr lang="en-US" sz="2400" b="1" dirty="0" err="1" smtClean="0">
                <a:solidFill>
                  <a:srgbClr val="FFC000"/>
                </a:solidFill>
              </a:rPr>
              <a:t>digitorum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longus</a:t>
            </a:r>
            <a:r>
              <a:rPr lang="en-US" sz="2400" dirty="0" smtClean="0">
                <a:solidFill>
                  <a:srgbClr val="FFC000"/>
                </a:solidFill>
              </a:rPr>
              <a:t>- </a:t>
            </a:r>
            <a:r>
              <a:rPr lang="en-US" sz="2400" dirty="0" smtClean="0"/>
              <a:t>dorsiflexion of foot and extends 2-5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toes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Lower Leg</a:t>
            </a:r>
            <a:endParaRPr lang="en-US" dirty="0"/>
          </a:p>
        </p:txBody>
      </p:sp>
      <p:pic>
        <p:nvPicPr>
          <p:cNvPr id="3074" name="Picture 2" descr="http://noexcuseshealth.files.wordpress.com/2013/05/posterior-calf-musc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600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Gastrocnemius</a:t>
            </a:r>
            <a:r>
              <a:rPr lang="en-US" sz="2400" dirty="0" smtClean="0"/>
              <a:t>- </a:t>
            </a:r>
            <a:r>
              <a:rPr lang="en-US" sz="2400" dirty="0" err="1" smtClean="0"/>
              <a:t>Plantarflexion</a:t>
            </a:r>
            <a:r>
              <a:rPr lang="en-US" sz="2400" dirty="0" smtClean="0"/>
              <a:t> and knee flexion 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Soleus</a:t>
            </a:r>
            <a:r>
              <a:rPr lang="en-US" sz="2400" dirty="0" smtClean="0"/>
              <a:t>- </a:t>
            </a:r>
            <a:r>
              <a:rPr lang="en-US" sz="2400" dirty="0" err="1" smtClean="0"/>
              <a:t>Plantarflexion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Achilles tendon</a:t>
            </a:r>
            <a:r>
              <a:rPr lang="en-US" sz="2400" dirty="0" smtClean="0"/>
              <a:t>- Largest tendon in the body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Lateral Lower Leg</a:t>
            </a:r>
            <a:endParaRPr lang="en-US"/>
          </a:p>
        </p:txBody>
      </p:sp>
      <p:pic>
        <p:nvPicPr>
          <p:cNvPr id="4098" name="Picture 2" descr="http://www.rehabilitacjaczerwiński.com/attachments/Image/p0503fibular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24" y="2057400"/>
            <a:ext cx="4598176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3276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C000"/>
                </a:solidFill>
              </a:rPr>
              <a:t>Peroneal</a:t>
            </a:r>
            <a:r>
              <a:rPr lang="en-US" sz="2400" b="1" dirty="0" smtClean="0">
                <a:solidFill>
                  <a:srgbClr val="FFC000"/>
                </a:solidFill>
              </a:rPr>
              <a:t> (</a:t>
            </a:r>
            <a:r>
              <a:rPr lang="en-US" sz="2400" b="1" dirty="0" err="1" smtClean="0">
                <a:solidFill>
                  <a:srgbClr val="FFC000"/>
                </a:solidFill>
              </a:rPr>
              <a:t>Fibularis</a:t>
            </a:r>
            <a:r>
              <a:rPr lang="en-US" sz="2400" b="1" dirty="0" smtClean="0">
                <a:solidFill>
                  <a:srgbClr val="FFC000"/>
                </a:solidFill>
              </a:rPr>
              <a:t>) </a:t>
            </a:r>
            <a:r>
              <a:rPr lang="en-US" sz="2400" b="1" dirty="0" err="1" smtClean="0">
                <a:solidFill>
                  <a:srgbClr val="FFC000"/>
                </a:solidFill>
              </a:rPr>
              <a:t>longus</a:t>
            </a:r>
            <a:r>
              <a:rPr lang="en-US" sz="2400" dirty="0" smtClean="0"/>
              <a:t>- Eversion of foot and weak </a:t>
            </a:r>
            <a:r>
              <a:rPr lang="en-US" sz="2400" dirty="0" err="1" smtClean="0"/>
              <a:t>plantarflexor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C000"/>
                </a:solidFill>
              </a:rPr>
              <a:t>Peroneal</a:t>
            </a:r>
            <a:r>
              <a:rPr lang="en-US" sz="2400" b="1" dirty="0" smtClean="0">
                <a:solidFill>
                  <a:srgbClr val="FFC000"/>
                </a:solidFill>
              </a:rPr>
              <a:t> (</a:t>
            </a:r>
            <a:r>
              <a:rPr lang="en-US" sz="2400" b="1" dirty="0" err="1" smtClean="0">
                <a:solidFill>
                  <a:srgbClr val="FFC000"/>
                </a:solidFill>
              </a:rPr>
              <a:t>Fibularis</a:t>
            </a:r>
            <a:r>
              <a:rPr lang="en-US" sz="2400" b="1" dirty="0" smtClean="0">
                <a:solidFill>
                  <a:srgbClr val="FFC000"/>
                </a:solidFill>
              </a:rPr>
              <a:t>) </a:t>
            </a:r>
            <a:r>
              <a:rPr lang="en-US" sz="2400" b="1" dirty="0" err="1" smtClean="0">
                <a:solidFill>
                  <a:srgbClr val="FFC000"/>
                </a:solidFill>
              </a:rPr>
              <a:t>brevis</a:t>
            </a:r>
            <a:r>
              <a:rPr lang="en-US" sz="2400" dirty="0" smtClean="0"/>
              <a:t>-Eversion of foot and weak </a:t>
            </a:r>
            <a:r>
              <a:rPr lang="en-US" sz="2400" dirty="0" err="1" smtClean="0"/>
              <a:t>plantarflexor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C000"/>
                </a:solidFill>
              </a:rPr>
              <a:t>Peroneal</a:t>
            </a:r>
            <a:r>
              <a:rPr lang="en-US" sz="2400" b="1" dirty="0" smtClean="0">
                <a:solidFill>
                  <a:srgbClr val="FFC000"/>
                </a:solidFill>
              </a:rPr>
              <a:t> (</a:t>
            </a:r>
            <a:r>
              <a:rPr lang="en-US" sz="2400" b="1" dirty="0" err="1" smtClean="0">
                <a:solidFill>
                  <a:srgbClr val="FFC000"/>
                </a:solidFill>
              </a:rPr>
              <a:t>Fibularis</a:t>
            </a:r>
            <a:r>
              <a:rPr lang="en-US" sz="2400" b="1" dirty="0" smtClean="0">
                <a:solidFill>
                  <a:srgbClr val="FFC000"/>
                </a:solidFill>
              </a:rPr>
              <a:t>) </a:t>
            </a:r>
            <a:r>
              <a:rPr lang="en-US" sz="2400" b="1" dirty="0" err="1" smtClean="0">
                <a:solidFill>
                  <a:srgbClr val="FFC000"/>
                </a:solidFill>
              </a:rPr>
              <a:t>tertius</a:t>
            </a:r>
            <a:r>
              <a:rPr lang="en-US" sz="2400" dirty="0" smtClean="0"/>
              <a:t>-Dorsiflexion of foot and aids in eversion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Muscle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396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Not voluntary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Visceral- internal organs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Small, spindle shaped muscles with no striations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Does not attach to bones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Contracts slowly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Fatigues slowly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Able to remain contracted for long periods of time</a:t>
            </a:r>
          </a:p>
          <a:p>
            <a:endParaRPr lang="en-US" sz="2400" dirty="0"/>
          </a:p>
        </p:txBody>
      </p:sp>
      <p:pic>
        <p:nvPicPr>
          <p:cNvPr id="5122" name="Picture 2" descr="http://legacy.owensboro.kctcs.edu/gcaplan/anat/Notes/Image86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16120"/>
            <a:ext cx="4571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2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Muscle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919" y="1524000"/>
            <a:ext cx="358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Only in the heart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Short, striated and branched with a centrally located nucleus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Involuntary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Continuous network-able to contract at the same 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If O2 is cut-off for even 30” cardiac muscle cells start to die off</a:t>
            </a:r>
            <a:endParaRPr lang="en-US" sz="2400" dirty="0"/>
          </a:p>
        </p:txBody>
      </p:sp>
      <p:pic>
        <p:nvPicPr>
          <p:cNvPr id="7170" name="Picture 2" descr="http://www.ucl.ac.uk/%7Esjjgsca/MuscleCardiacCell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981200"/>
            <a:ext cx="4724399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04133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1292</TotalTime>
  <Words>1962</Words>
  <Application>Microsoft Office PowerPoint</Application>
  <PresentationFormat>On-screen Show (4:3)</PresentationFormat>
  <Paragraphs>445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Arial</vt:lpstr>
      <vt:lpstr>Tw Cen MT</vt:lpstr>
      <vt:lpstr>Thatch</vt:lpstr>
      <vt:lpstr>The Muscular System</vt:lpstr>
      <vt:lpstr>Definition of Muscular System</vt:lpstr>
      <vt:lpstr>Definition of Musculoskeletal System</vt:lpstr>
      <vt:lpstr>PowerPoint Presentation</vt:lpstr>
      <vt:lpstr>PowerPoint Presentation</vt:lpstr>
      <vt:lpstr>PowerPoint Presentation</vt:lpstr>
      <vt:lpstr>Skeletal Muscle</vt:lpstr>
      <vt:lpstr>Smooth Muscle</vt:lpstr>
      <vt:lpstr>Cardiac Muscle</vt:lpstr>
      <vt:lpstr>PowerPoint Presentation</vt:lpstr>
      <vt:lpstr>Characteristics of Muscle</vt:lpstr>
      <vt:lpstr>PowerPoint Presentation</vt:lpstr>
      <vt:lpstr>PowerPoint Presentation</vt:lpstr>
      <vt:lpstr>PowerPoint Presentation</vt:lpstr>
      <vt:lpstr>Medical Terminology</vt:lpstr>
      <vt:lpstr>LEVERS</vt:lpstr>
      <vt:lpstr>1st Class Levers</vt:lpstr>
      <vt:lpstr>1st Class Levers</vt:lpstr>
      <vt:lpstr>2nd Class Levers</vt:lpstr>
      <vt:lpstr>2nd Class Levers</vt:lpstr>
      <vt:lpstr>3rd Class Levers</vt:lpstr>
      <vt:lpstr>3rd Class Levers</vt:lpstr>
      <vt:lpstr>PowerPoint Presentation</vt:lpstr>
      <vt:lpstr>Muscle Strains</vt:lpstr>
      <vt:lpstr>Signs and Symptoms</vt:lpstr>
      <vt:lpstr>Sprains</vt:lpstr>
      <vt:lpstr>Signs and Symptoms</vt:lpstr>
      <vt:lpstr>A Muscle Fiber</vt:lpstr>
      <vt:lpstr>PowerPoint Presentation</vt:lpstr>
      <vt:lpstr>Joints</vt:lpstr>
      <vt:lpstr>Joints</vt:lpstr>
      <vt:lpstr>Synovial Joints</vt:lpstr>
      <vt:lpstr>Muscle Shapes</vt:lpstr>
      <vt:lpstr>PowerPoint Presentation</vt:lpstr>
      <vt:lpstr>Parallel or Flat</vt:lpstr>
      <vt:lpstr>Fusiform</vt:lpstr>
      <vt:lpstr>Circular</vt:lpstr>
      <vt:lpstr>Triangular or Convergent</vt:lpstr>
      <vt:lpstr>Pennate</vt:lpstr>
      <vt:lpstr>Unipennate</vt:lpstr>
      <vt:lpstr>Bipennate</vt:lpstr>
      <vt:lpstr>Multipennate</vt:lpstr>
      <vt:lpstr>PowerPoint Presentation</vt:lpstr>
      <vt:lpstr>PowerPoint Presentation</vt:lpstr>
      <vt:lpstr>Muscles</vt:lpstr>
      <vt:lpstr>PowerPoint Presentation</vt:lpstr>
      <vt:lpstr>PowerPoint Presentation</vt:lpstr>
      <vt:lpstr>Shape:  Relative shape of muscle</vt:lpstr>
      <vt:lpstr>Action:  Principal action of the muscle</vt:lpstr>
      <vt:lpstr>PowerPoint Presentation</vt:lpstr>
      <vt:lpstr>PowerPoint Presentation</vt:lpstr>
      <vt:lpstr>PowerPoint Presentation</vt:lpstr>
      <vt:lpstr>Anterior Abdominal Wall Muscles</vt:lpstr>
      <vt:lpstr>Posterior Shoulder Muscles</vt:lpstr>
      <vt:lpstr>PowerPoint Presentation</vt:lpstr>
      <vt:lpstr>Rotator Cuff Muscles (SITS)</vt:lpstr>
      <vt:lpstr>PowerPoint Presentation</vt:lpstr>
      <vt:lpstr>Anterior Shoulder Muscles</vt:lpstr>
      <vt:lpstr>PowerPoint Presentation</vt:lpstr>
      <vt:lpstr>Arm Muscles</vt:lpstr>
      <vt:lpstr>PowerPoint Presentation</vt:lpstr>
      <vt:lpstr>PowerPoint Presentation</vt:lpstr>
      <vt:lpstr>Pronators and Supinators </vt:lpstr>
      <vt:lpstr>PowerPoint Presentation</vt:lpstr>
      <vt:lpstr>Gluteal Muscles</vt:lpstr>
      <vt:lpstr>Piriformis</vt:lpstr>
      <vt:lpstr>Anterior Thigh </vt:lpstr>
      <vt:lpstr>Sartorius &amp; Tensor Fascia lata (TFL)</vt:lpstr>
      <vt:lpstr>Posterior Thigh</vt:lpstr>
      <vt:lpstr>Medial Thigh </vt:lpstr>
      <vt:lpstr>Lateral Thigh</vt:lpstr>
      <vt:lpstr>Anterior Lower Leg</vt:lpstr>
      <vt:lpstr>Posterior Lower Leg</vt:lpstr>
      <vt:lpstr>Lateral Lower Leg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Musculoskeletal System</dc:title>
  <dc:creator>Dave</dc:creator>
  <cp:lastModifiedBy>Leslie, Julie</cp:lastModifiedBy>
  <cp:revision>104</cp:revision>
  <dcterms:created xsi:type="dcterms:W3CDTF">2012-10-16T00:37:08Z</dcterms:created>
  <dcterms:modified xsi:type="dcterms:W3CDTF">2016-03-04T06:06:41Z</dcterms:modified>
</cp:coreProperties>
</file>